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23" r:id="rId3"/>
    <p:sldMasterId id="2147483736" r:id="rId4"/>
    <p:sldMasterId id="2147483750" r:id="rId5"/>
    <p:sldMasterId id="2147483762" r:id="rId6"/>
  </p:sldMasterIdLst>
  <p:notesMasterIdLst>
    <p:notesMasterId r:id="rId40"/>
  </p:notesMasterIdLst>
  <p:handoutMasterIdLst>
    <p:handoutMasterId r:id="rId41"/>
  </p:handoutMasterIdLst>
  <p:sldIdLst>
    <p:sldId id="432" r:id="rId7"/>
    <p:sldId id="256" r:id="rId8"/>
    <p:sldId id="610" r:id="rId9"/>
    <p:sldId id="502" r:id="rId10"/>
    <p:sldId id="503" r:id="rId11"/>
    <p:sldId id="504" r:id="rId12"/>
    <p:sldId id="507" r:id="rId13"/>
    <p:sldId id="556" r:id="rId14"/>
    <p:sldId id="557" r:id="rId15"/>
    <p:sldId id="533" r:id="rId16"/>
    <p:sldId id="471" r:id="rId17"/>
    <p:sldId id="436" r:id="rId18"/>
    <p:sldId id="613" r:id="rId19"/>
    <p:sldId id="426" r:id="rId20"/>
    <p:sldId id="629" r:id="rId21"/>
    <p:sldId id="616" r:id="rId22"/>
    <p:sldId id="614" r:id="rId23"/>
    <p:sldId id="467" r:id="rId24"/>
    <p:sldId id="619" r:id="rId25"/>
    <p:sldId id="630" r:id="rId26"/>
    <p:sldId id="631" r:id="rId27"/>
    <p:sldId id="632" r:id="rId28"/>
    <p:sldId id="621" r:id="rId29"/>
    <p:sldId id="622" r:id="rId30"/>
    <p:sldId id="606" r:id="rId31"/>
    <p:sldId id="609" r:id="rId32"/>
    <p:sldId id="428" r:id="rId33"/>
    <p:sldId id="634" r:id="rId34"/>
    <p:sldId id="370" r:id="rId35"/>
    <p:sldId id="377" r:id="rId36"/>
    <p:sldId id="628" r:id="rId37"/>
    <p:sldId id="592" r:id="rId38"/>
    <p:sldId id="62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5" autoAdjust="0"/>
    <p:restoredTop sz="91219" autoAdjust="0"/>
  </p:normalViewPr>
  <p:slideViewPr>
    <p:cSldViewPr>
      <p:cViewPr varScale="1">
        <p:scale>
          <a:sx n="63" d="100"/>
          <a:sy n="63" d="100"/>
        </p:scale>
        <p:origin x="158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بروز</c:v>
                </c:pt>
              </c:strCache>
            </c:strRef>
          </c:tx>
          <c:spPr>
            <a:ln w="38100"/>
          </c:spPr>
          <c:marker>
            <c:spPr>
              <a:ln w="38100"/>
            </c:spPr>
          </c:marker>
          <c:dLbls>
            <c:dLbl>
              <c:idx val="0"/>
              <c:layout>
                <c:manualLayout>
                  <c:x val="-2.9239766081871343E-2"/>
                  <c:y val="-9.06342371361201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55E-4938-A6F0-1C48C1718968}"/>
                </c:ext>
              </c:extLst>
            </c:dLbl>
            <c:dLbl>
              <c:idx val="1"/>
              <c:layout>
                <c:manualLayout>
                  <c:x val="-2.3391812865497075E-2"/>
                  <c:y val="-5.8789775439645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55E-4938-A6F0-1C48C1718968}"/>
                </c:ext>
              </c:extLst>
            </c:dLbl>
            <c:dLbl>
              <c:idx val="5"/>
              <c:layout>
                <c:manualLayout>
                  <c:x val="-3.5087719298245612E-2"/>
                  <c:y val="-0.115129976902639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55E-4938-A6F0-1C48C1718968}"/>
                </c:ext>
              </c:extLst>
            </c:dLbl>
            <c:dLbl>
              <c:idx val="6"/>
              <c:layout>
                <c:manualLayout>
                  <c:x val="-2.9239766081871343E-2"/>
                  <c:y val="-0.10043253304272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5E-4938-A6F0-1C48C1718968}"/>
                </c:ext>
              </c:extLst>
            </c:dLbl>
            <c:dLbl>
              <c:idx val="7"/>
              <c:layout>
                <c:manualLayout>
                  <c:x val="-5.4093567251462096E-2"/>
                  <c:y val="-4.654190555638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5E-4938-A6F0-1C48C1718968}"/>
                </c:ext>
              </c:extLst>
            </c:dLbl>
            <c:dLbl>
              <c:idx val="8"/>
              <c:layout>
                <c:manualLayout>
                  <c:x val="-3.8011695906432857E-2"/>
                  <c:y val="-7.5936793276208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5E-4938-A6F0-1C48C1718968}"/>
                </c:ext>
              </c:extLst>
            </c:dLbl>
            <c:dLbl>
              <c:idx val="9"/>
              <c:layout>
                <c:manualLayout>
                  <c:x val="-3.9473684210526314E-2"/>
                  <c:y val="-6.368892339294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5E-4938-A6F0-1C48C1718968}"/>
                </c:ext>
              </c:extLst>
            </c:dLbl>
            <c:dLbl>
              <c:idx val="10"/>
              <c:layout>
                <c:manualLayout>
                  <c:x val="-1.4619883040935672E-2"/>
                  <c:y val="-8.08359412295125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5E-4938-A6F0-1C48C17189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rtl="1">
                  <a:defRPr b="1">
                    <a:cs typeface="B Mitra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numRef>
              <c:f>Sheet1!$A$2:$A$12</c:f>
              <c:numCache>
                <c:formatCode>General</c:formatCode>
                <c:ptCount val="11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1398</c:v>
                </c:pt>
                <c:pt idx="5">
                  <c:v>1399</c:v>
                </c:pt>
                <c:pt idx="6">
                  <c:v>1400</c:v>
                </c:pt>
                <c:pt idx="7">
                  <c:v>1401</c:v>
                </c:pt>
                <c:pt idx="8">
                  <c:v>1402</c:v>
                </c:pt>
                <c:pt idx="9">
                  <c:v>1403</c:v>
                </c:pt>
                <c:pt idx="10">
                  <c:v>1404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6.43</c:v>
                </c:pt>
                <c:pt idx="1">
                  <c:v>5.36</c:v>
                </c:pt>
                <c:pt idx="2">
                  <c:v>4.3</c:v>
                </c:pt>
                <c:pt idx="3">
                  <c:v>8.98</c:v>
                </c:pt>
                <c:pt idx="4">
                  <c:v>5.3</c:v>
                </c:pt>
                <c:pt idx="5">
                  <c:v>1.25</c:v>
                </c:pt>
                <c:pt idx="6">
                  <c:v>1.74</c:v>
                </c:pt>
                <c:pt idx="7">
                  <c:v>3.2</c:v>
                </c:pt>
                <c:pt idx="8">
                  <c:v>4.2699999999999996</c:v>
                </c:pt>
                <c:pt idx="9">
                  <c:v>6.25</c:v>
                </c:pt>
                <c:pt idx="10">
                  <c:v>5.55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F9-4362-93D9-7FD04D7E97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050336"/>
        <c:axId val="191050896"/>
      </c:lineChart>
      <c:catAx>
        <c:axId val="19105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cs typeface="B Mitra" pitchFamily="2" charset="-78"/>
              </a:defRPr>
            </a:pPr>
            <a:endParaRPr lang="en-US"/>
          </a:p>
        </c:txPr>
        <c:crossAx val="191050896"/>
        <c:crosses val="autoZero"/>
        <c:auto val="1"/>
        <c:lblAlgn val="ctr"/>
        <c:lblOffset val="100"/>
        <c:noMultiLvlLbl val="0"/>
      </c:catAx>
      <c:valAx>
        <c:axId val="191050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cs typeface="B Mitra" pitchFamily="2" charset="-78"/>
              </a:defRPr>
            </a:pPr>
            <a:endParaRPr lang="en-US"/>
          </a:p>
        </c:txPr>
        <c:crossAx val="191050336"/>
        <c:crosses val="autoZero"/>
        <c:crossBetween val="between"/>
      </c:valAx>
      <c:spPr>
        <a:solidFill>
          <a:srgbClr val="00B0F0"/>
        </a:solidFill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CFE-4159-9D45-018B19545C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CFE-4159-9D45-018B19545C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مرد</c:v>
                </c:pt>
                <c:pt idx="1">
                  <c:v>زن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54.9</c:v>
                </c:pt>
                <c:pt idx="1">
                  <c:v>45.1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48-4596-83FA-23372E5D2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Sheet1!$D$15:$D$28</c:f>
              <c:strCache>
                <c:ptCount val="14"/>
                <c:pt idx="0">
                  <c:v>کردستان</c:v>
                </c:pt>
                <c:pt idx="1">
                  <c:v>خراسان رضوی</c:v>
                </c:pt>
                <c:pt idx="2">
                  <c:v>تهران</c:v>
                </c:pt>
                <c:pt idx="3">
                  <c:v>اصفهان ‎</c:v>
                </c:pt>
                <c:pt idx="4">
                  <c:v>قم</c:v>
                </c:pt>
                <c:pt idx="5">
                  <c:v>خراسان جنوبی</c:v>
                </c:pt>
                <c:pt idx="6">
                  <c:v>یزد</c:v>
                </c:pt>
                <c:pt idx="7">
                  <c:v>آذربایجان غربی</c:v>
                </c:pt>
                <c:pt idx="8">
                  <c:v>بوشهر</c:v>
                </c:pt>
                <c:pt idx="9">
                  <c:v>خراسان شمالی</c:v>
                </c:pt>
                <c:pt idx="10">
                  <c:v>سیستان و بلوچستان</c:v>
                </c:pt>
                <c:pt idx="11">
                  <c:v>کرمان</c:v>
                </c:pt>
                <c:pt idx="12">
                  <c:v>لرستان</c:v>
                </c:pt>
                <c:pt idx="13">
                  <c:v>مازندران</c:v>
                </c:pt>
              </c:strCache>
            </c:strRef>
          </c:cat>
          <c:val>
            <c:numRef>
              <c:f>Sheet1!$E$15:$E$28</c:f>
              <c:numCache>
                <c:formatCode>General</c:formatCode>
                <c:ptCount val="14"/>
                <c:pt idx="0">
                  <c:v>53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01-4FD2-B3B4-A3AD9EE035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6129952"/>
        <c:axId val="206700048"/>
        <c:axId val="0"/>
      </c:bar3DChart>
      <c:catAx>
        <c:axId val="206129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700048"/>
        <c:crosses val="autoZero"/>
        <c:auto val="1"/>
        <c:lblAlgn val="ctr"/>
        <c:lblOffset val="100"/>
        <c:noMultiLvlLbl val="0"/>
      </c:catAx>
      <c:valAx>
        <c:axId val="206700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129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1052576"/>
        <c:axId val="191053136"/>
      </c:lineChart>
      <c:catAx>
        <c:axId val="191052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rtl="1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91053136"/>
        <c:crossesAt val="0"/>
        <c:auto val="1"/>
        <c:lblAlgn val="ctr"/>
        <c:lblOffset val="100"/>
        <c:noMultiLvlLbl val="0"/>
      </c:catAx>
      <c:valAx>
        <c:axId val="191053136"/>
        <c:scaling>
          <c:orientation val="minMax"/>
          <c:max val="9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1"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191052576"/>
        <c:crosses val="max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AD-4F54-B55F-FD9A6CB0816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AD-4F54-B55F-FD9A6CB0816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AD-4F54-B55F-FD9A6CB081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شهر</c:v>
                </c:pt>
                <c:pt idx="1">
                  <c:v>روستا</c:v>
                </c:pt>
                <c:pt idx="2">
                  <c:v>حاشیه شهر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44.8</c:v>
                </c:pt>
                <c:pt idx="1">
                  <c:v>48.9</c:v>
                </c:pt>
                <c:pt idx="2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61-4FA2-A0F4-93D5D276DA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4-40D3-A286-5F57EBD62FF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4-40D3-A286-5F57EBD62FF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4-40D3-A286-5F57EBD62F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4-40D3-A286-5F57EBD62F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آب</c:v>
                </c:pt>
                <c:pt idx="1">
                  <c:v>آب و غذا</c:v>
                </c:pt>
                <c:pt idx="2">
                  <c:v>غذا</c:v>
                </c:pt>
                <c:pt idx="3">
                  <c:v>نامشخص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10.4</c:v>
                </c:pt>
                <c:pt idx="1">
                  <c:v>3.12</c:v>
                </c:pt>
                <c:pt idx="2">
                  <c:v>61.45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DB-43BF-AFEC-3F9593269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A2-47FD-8C46-FA2AEE48893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A2-47FD-8C46-FA2AEE48893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A2-47FD-8C46-FA2AEE48893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A2-47FD-8C46-FA2AEE48893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A2-47FD-8C46-FA2AEE48893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A2-47FD-8C46-FA2AEE48893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77A2-47FD-8C46-FA2AEE4889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highlight>
                      <a:srgbClr val="FFFF00"/>
                    </a:highligh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خانه</c:v>
                </c:pt>
                <c:pt idx="1">
                  <c:v>پراکنده</c:v>
                </c:pt>
                <c:pt idx="2">
                  <c:v>مراکز نظامی</c:v>
                </c:pt>
                <c:pt idx="3">
                  <c:v>مراکز تهیه و توزیع</c:v>
                </c:pt>
                <c:pt idx="4">
                  <c:v>مهد کودک و خوابگاه دانش آموزی</c:v>
                </c:pt>
                <c:pt idx="5">
                  <c:v>هتل / مهمانسرا</c:v>
                </c:pt>
                <c:pt idx="6">
                  <c:v>سایر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65.63</c:v>
                </c:pt>
                <c:pt idx="1">
                  <c:v>7.29</c:v>
                </c:pt>
                <c:pt idx="2">
                  <c:v>2.08</c:v>
                </c:pt>
                <c:pt idx="3">
                  <c:v>8.33</c:v>
                </c:pt>
                <c:pt idx="4">
                  <c:v>2.08</c:v>
                </c:pt>
                <c:pt idx="5">
                  <c:v>1.04</c:v>
                </c:pt>
                <c:pt idx="6">
                  <c:v>13.54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00-4431-AB7C-04EDFC1602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بروز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375201288244781E-2"/>
                  <c:y val="-0.1400948397941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84A-4DF3-8A9A-7210487DEEFC}"/>
                </c:ext>
              </c:extLst>
            </c:dLbl>
            <c:dLbl>
              <c:idx val="1"/>
              <c:layout>
                <c:manualLayout>
                  <c:x val="-2.2544283413848631E-2"/>
                  <c:y val="-0.166362622255499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84A-4DF3-8A9A-7210487DEEFC}"/>
                </c:ext>
              </c:extLst>
            </c:dLbl>
            <c:dLbl>
              <c:idx val="2"/>
              <c:layout>
                <c:manualLayout>
                  <c:x val="9.6618357487922701E-3"/>
                  <c:y val="-7.8803347384183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84A-4DF3-8A9A-7210487DEEFC}"/>
                </c:ext>
              </c:extLst>
            </c:dLbl>
            <c:dLbl>
              <c:idx val="3"/>
              <c:layout>
                <c:manualLayout>
                  <c:x val="-1.1272141706924374E-2"/>
                  <c:y val="-0.143013482289815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84A-4DF3-8A9A-7210487DEEFC}"/>
                </c:ext>
              </c:extLst>
            </c:dLbl>
            <c:dLbl>
              <c:idx val="4"/>
              <c:layout>
                <c:manualLayout>
                  <c:x val="-2.2544283413848631E-2"/>
                  <c:y val="-0.140094839794104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84A-4DF3-8A9A-7210487DEEFC}"/>
                </c:ext>
              </c:extLst>
            </c:dLbl>
            <c:dLbl>
              <c:idx val="5"/>
              <c:layout>
                <c:manualLayout>
                  <c:x val="-2.5764895330112721E-2"/>
                  <c:y val="-0.157606694768367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4A-4DF3-8A9A-7210487DEEFC}"/>
                </c:ext>
              </c:extLst>
            </c:dLbl>
            <c:dLbl>
              <c:idx val="6"/>
              <c:layout>
                <c:manualLayout>
                  <c:x val="-6.602254428341385E-2"/>
                  <c:y val="-0.207223617195446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84A-4DF3-8A9A-7210487DEEFC}"/>
                </c:ext>
              </c:extLst>
            </c:dLbl>
            <c:dLbl>
              <c:idx val="7"/>
              <c:layout>
                <c:manualLayout>
                  <c:x val="-5.1529790660225443E-2"/>
                  <c:y val="-7.88033473841839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84A-4DF3-8A9A-7210487DEEFC}"/>
                </c:ext>
              </c:extLst>
            </c:dLbl>
            <c:dLbl>
              <c:idx val="8"/>
              <c:layout>
                <c:manualLayout>
                  <c:x val="-1.7713365539452613E-2"/>
                  <c:y val="-8.17219898798944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84A-4DF3-8A9A-7210487DEEF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Sheet1!$A$2:$A$11</c:f>
              <c:numCache>
                <c:formatCode>General</c:formatCode>
                <c:ptCount val="10"/>
                <c:pt idx="0">
                  <c:v>1395</c:v>
                </c:pt>
                <c:pt idx="1">
                  <c:v>1396</c:v>
                </c:pt>
                <c:pt idx="2">
                  <c:v>1397</c:v>
                </c:pt>
                <c:pt idx="3">
                  <c:v>1398</c:v>
                </c:pt>
                <c:pt idx="4">
                  <c:v>1399</c:v>
                </c:pt>
                <c:pt idx="5">
                  <c:v>1400</c:v>
                </c:pt>
                <c:pt idx="6">
                  <c:v>1401</c:v>
                </c:pt>
                <c:pt idx="7">
                  <c:v>1402</c:v>
                </c:pt>
                <c:pt idx="8">
                  <c:v>1403</c:v>
                </c:pt>
                <c:pt idx="9">
                  <c:v>1404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7.6</c:v>
                </c:pt>
                <c:pt idx="1">
                  <c:v>7.9</c:v>
                </c:pt>
                <c:pt idx="2">
                  <c:v>17.8</c:v>
                </c:pt>
                <c:pt idx="3">
                  <c:v>9.9</c:v>
                </c:pt>
                <c:pt idx="4">
                  <c:v>4.3</c:v>
                </c:pt>
                <c:pt idx="5">
                  <c:v>6.5</c:v>
                </c:pt>
                <c:pt idx="6">
                  <c:v>6.61</c:v>
                </c:pt>
                <c:pt idx="7">
                  <c:v>30.04</c:v>
                </c:pt>
                <c:pt idx="8">
                  <c:v>33.07</c:v>
                </c:pt>
                <c:pt idx="9">
                  <c:v>31.05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4A-4DF3-8A9A-7210487DE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78744240"/>
        <c:axId val="678755760"/>
      </c:lineChart>
      <c:catAx>
        <c:axId val="678744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678755760"/>
        <c:crosses val="autoZero"/>
        <c:auto val="1"/>
        <c:lblAlgn val="ctr"/>
        <c:lblOffset val="100"/>
        <c:noMultiLvlLbl val="0"/>
      </c:catAx>
      <c:valAx>
        <c:axId val="67875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67874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117755032049578E-2"/>
          <c:y val="3.5257873657033569E-2"/>
          <c:w val="0.91088224496795045"/>
          <c:h val="0.8983795316564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Sheet2!$E$1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Sheet2!$A$2:$A$10</c:f>
              <c:strCache>
                <c:ptCount val="9"/>
                <c:pt idx="0">
                  <c:v>زیر 10 سال</c:v>
                </c:pt>
                <c:pt idx="1">
                  <c:v>10-20</c:v>
                </c:pt>
                <c:pt idx="2">
                  <c:v>21-30</c:v>
                </c:pt>
                <c:pt idx="3">
                  <c:v>31-40</c:v>
                </c:pt>
                <c:pt idx="4">
                  <c:v>41-50</c:v>
                </c:pt>
                <c:pt idx="5">
                  <c:v>51-60</c:v>
                </c:pt>
                <c:pt idx="6">
                  <c:v>61-70</c:v>
                </c:pt>
                <c:pt idx="7">
                  <c:v>71-80</c:v>
                </c:pt>
                <c:pt idx="8">
                  <c:v>بیشتر از 80 سال</c:v>
                </c:pt>
              </c:strCache>
            </c:strRef>
          </c:cat>
          <c:val>
            <c:numRef>
              <c:f>Sheet2!$E$2:$E$10</c:f>
              <c:numCache>
                <c:formatCode>0.00</c:formatCode>
                <c:ptCount val="9"/>
                <c:pt idx="0">
                  <c:v>37.102473498233216</c:v>
                </c:pt>
                <c:pt idx="1">
                  <c:v>7.7738515901060072</c:v>
                </c:pt>
                <c:pt idx="2">
                  <c:v>10.247349823321555</c:v>
                </c:pt>
                <c:pt idx="3">
                  <c:v>12.367491166077739</c:v>
                </c:pt>
                <c:pt idx="4">
                  <c:v>12.190812720848056</c:v>
                </c:pt>
                <c:pt idx="5">
                  <c:v>6.1837455830388697</c:v>
                </c:pt>
                <c:pt idx="6">
                  <c:v>5.4770318021201412</c:v>
                </c:pt>
                <c:pt idx="7">
                  <c:v>5.3003533568904597</c:v>
                </c:pt>
                <c:pt idx="8">
                  <c:v>3.3568904593639575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3-4783-A2DB-61EC9607D9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35977040"/>
        <c:axId val="761385296"/>
        <c:axId val="0"/>
      </c:bar3DChart>
      <c:catAx>
        <c:axId val="83597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761385296"/>
        <c:crosses val="autoZero"/>
        <c:auto val="1"/>
        <c:lblAlgn val="ctr"/>
        <c:lblOffset val="100"/>
        <c:noMultiLvlLbl val="0"/>
      </c:catAx>
      <c:valAx>
        <c:axId val="761385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en-US"/>
          </a:p>
        </c:txPr>
        <c:crossAx val="83597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زیر 5 سال</c:v>
                </c:pt>
                <c:pt idx="1">
                  <c:v>5-9 سال</c:v>
                </c:pt>
                <c:pt idx="2">
                  <c:v>10-20</c:v>
                </c:pt>
                <c:pt idx="3">
                  <c:v>21-30</c:v>
                </c:pt>
                <c:pt idx="4">
                  <c:v>31-40</c:v>
                </c:pt>
                <c:pt idx="5">
                  <c:v>41-50</c:v>
                </c:pt>
                <c:pt idx="6">
                  <c:v>51-60</c:v>
                </c:pt>
                <c:pt idx="7">
                  <c:v>61-70</c:v>
                </c:pt>
                <c:pt idx="8">
                  <c:v>71-80</c:v>
                </c:pt>
                <c:pt idx="9">
                  <c:v>بیشتر از 80 سال</c:v>
                </c:pt>
              </c:strCache>
            </c:strRef>
          </c:cat>
          <c:val>
            <c:numRef>
              <c:f>Sheet1!$C$2:$C$11</c:f>
              <c:numCache>
                <c:formatCode>0.00</c:formatCode>
                <c:ptCount val="10"/>
                <c:pt idx="0">
                  <c:v>25.884543761638735</c:v>
                </c:pt>
                <c:pt idx="1">
                  <c:v>12.849162011173185</c:v>
                </c:pt>
                <c:pt idx="2">
                  <c:v>11.731843575418994</c:v>
                </c:pt>
                <c:pt idx="3">
                  <c:v>6.8901303538175043</c:v>
                </c:pt>
                <c:pt idx="4">
                  <c:v>12.29050279329609</c:v>
                </c:pt>
                <c:pt idx="5">
                  <c:v>9.1247672253258845</c:v>
                </c:pt>
                <c:pt idx="6">
                  <c:v>7.8212290502793298</c:v>
                </c:pt>
                <c:pt idx="7">
                  <c:v>6.1452513966480451</c:v>
                </c:pt>
                <c:pt idx="8">
                  <c:v>5.027932960893855</c:v>
                </c:pt>
                <c:pt idx="9">
                  <c:v>2.2346368715083798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65-4E10-A771-636AECC42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2734687"/>
        <c:axId val="1192734207"/>
        <c:axId val="0"/>
      </c:bar3DChart>
      <c:catAx>
        <c:axId val="11927346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2734207"/>
        <c:crosses val="autoZero"/>
        <c:auto val="1"/>
        <c:lblAlgn val="ctr"/>
        <c:lblOffset val="100"/>
        <c:noMultiLvlLbl val="0"/>
      </c:catAx>
      <c:valAx>
        <c:axId val="11927342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27346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D5A-4B93-B02B-EAECE526AB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D5A-4B93-B02B-EAECE526AB7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شهر </c:v>
                </c:pt>
                <c:pt idx="1">
                  <c:v>روستا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81.900000000000006</c:v>
                </c:pt>
                <c:pt idx="1">
                  <c:v>18.100000000000001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3A-42C0-B1B4-BD9501BA1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5516FB-1697-4D42-AC4B-8E6A4544F419}" type="datetime1">
              <a:rPr lang="en-US" smtClean="0"/>
              <a:t>7/26/2026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B7FCD00-04FC-466B-A42F-7C6DEC7BC93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365803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BE019-3948-4096-8F1F-D8B2B37A97CC}" type="datetime1">
              <a:rPr lang="en-US" smtClean="0"/>
              <a:t>7/26/2026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9B77D-0541-428C-9FE6-30F0616904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7853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33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 dirty="0"/>
          </a:p>
        </p:txBody>
      </p:sp>
    </p:spTree>
    <p:extLst>
      <p:ext uri="{BB962C8B-B14F-4D97-AF65-F5344CB8AC3E}">
        <p14:creationId xmlns:p14="http://schemas.microsoft.com/office/powerpoint/2010/main" val="1432217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796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65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056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179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122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177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8938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712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2141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1465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541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50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5732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770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98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0391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3900"/>
          </a:xfrm>
        </p:spPr>
        <p:txBody>
          <a:bodyPr/>
          <a:lstStyle/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3CE16-78D7-44E3-867F-717AE9A2ED17}" type="slidenum">
              <a:rPr kumimoji="0" lang="ar-SA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452047"/>
      </p:ext>
    </p:extLst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3879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9805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4863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0476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722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32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9953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17192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389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9753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637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3319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3900"/>
          </a:xfrm>
        </p:spPr>
        <p:txBody>
          <a:bodyPr/>
          <a:lstStyle/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3CE16-78D7-44E3-867F-717AE9A2ED17}" type="slidenum">
              <a:rPr kumimoji="0" lang="ar-SA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214998"/>
      </p:ext>
    </p:extLst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3585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8283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780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836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27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760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4443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0561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39614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88266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0348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169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3900"/>
          </a:xfrm>
        </p:spPr>
        <p:txBody>
          <a:bodyPr/>
          <a:lstStyle/>
          <a:p>
            <a:pPr lvl="0"/>
            <a:r>
              <a:rPr lang="en-US" noProof="0" dirty="0"/>
              <a:t>Click icon to add 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E3CE16-78D7-44E3-867F-717AE9A2ED17}" type="slidenum">
              <a:rPr kumimoji="0" lang="ar-SA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376773"/>
      </p:ext>
    </p:extLst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6210766"/>
            <a:ext cx="9163878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5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مرکز</a:t>
            </a:r>
            <a:r>
              <a:rPr lang="fa-IR" sz="15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مدیریت بیماری های واگیر   </a:t>
            </a:r>
            <a:endParaRPr lang="en-US" sz="15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4106176" y="24154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583" y="381152"/>
            <a:ext cx="1145629" cy="118595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1418" y="2086293"/>
            <a:ext cx="6549887" cy="297603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04975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63" y="1661361"/>
            <a:ext cx="8690696" cy="4549738"/>
          </a:xfrm>
        </p:spPr>
        <p:txBody>
          <a:bodyPr/>
          <a:lstStyle>
            <a:lvl1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7758834" y="124926"/>
            <a:ext cx="1134035" cy="1325563"/>
          </a:xfrm>
          <a:prstGeom prst="flowChartAlternateProcess">
            <a:avLst/>
          </a:prstGeom>
          <a:solidFill>
            <a:srgbClr val="C7555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-4990" y="6261912"/>
            <a:ext cx="9144000" cy="409728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50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مرکز مدیریت بیماریهای</a:t>
            </a:r>
            <a:r>
              <a:rPr lang="fa-IR" sz="15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واگیر</a:t>
            </a:r>
            <a:endParaRPr lang="en-US" sz="15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effectLst/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29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9842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829007"/>
            <a:ext cx="7886700" cy="2852737"/>
          </a:xfrm>
          <a:prstGeom prst="roundRect">
            <a:avLst/>
          </a:prstGeom>
        </p:spPr>
        <p:txBody>
          <a:bodyPr anchor="ctr"/>
          <a:lstStyle>
            <a:lvl1pPr>
              <a:defRPr sz="45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4681744"/>
            <a:ext cx="7886700" cy="1500187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C34949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281379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</a:t>
            </a:r>
            <a:r>
              <a:rPr lang="en-US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                                                     </a:t>
            </a:r>
            <a:r>
              <a:rPr lang="fa-IR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مرکز</a:t>
            </a:r>
            <a:r>
              <a:rPr lang="fa-IR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مدیریت بیماری های واگیر </a:t>
            </a:r>
            <a:r>
              <a:rPr lang="en-US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</a:t>
            </a:r>
            <a:r>
              <a:rPr lang="fa-IR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</a:t>
            </a:r>
            <a:endParaRPr lang="en-US" sz="135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83351" y="6356351"/>
            <a:ext cx="2051687" cy="381169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3996847" y="135524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240" y="233819"/>
            <a:ext cx="1145629" cy="118595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838267" y="6427114"/>
            <a:ext cx="108400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A50AB77-D9F8-4B47-9BC0-7F855E2991DD}" type="slidenum">
              <a:rPr lang="fa-IR" sz="1350" smtClean="0"/>
              <a:t>‹#›</a:t>
            </a:fld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8691460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 </a:t>
            </a:r>
            <a:endParaRPr lang="en-US" sz="135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02172" y="154182"/>
            <a:ext cx="7442105" cy="1325563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+mj-cs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4" name="Flowchart: Alternate Process 13"/>
          <p:cNvSpPr/>
          <p:nvPr userDrawn="1"/>
        </p:nvSpPr>
        <p:spPr>
          <a:xfrm>
            <a:off x="7758834" y="124926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392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7758834" y="147306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33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5356" y="147306"/>
            <a:ext cx="7442105" cy="1325563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67107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7768774" y="126052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33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</a:t>
            </a:r>
            <a:r>
              <a:rPr lang="fa-IR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</a:t>
            </a:r>
            <a:endParaRPr lang="en-US" sz="135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83352" y="6399807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465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5732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431" y="1483744"/>
            <a:ext cx="4942936" cy="4695156"/>
          </a:xfrm>
        </p:spPr>
        <p:txBody>
          <a:bodyPr/>
          <a:lstStyle>
            <a:lvl1pPr>
              <a:buClr>
                <a:srgbClr val="C00000"/>
              </a:buClr>
              <a:defRPr sz="24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 sz="21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 sz="18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 sz="15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 sz="15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9832" y="2001078"/>
            <a:ext cx="3252051" cy="4143316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21717" y="7426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135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471844" y="88423"/>
            <a:ext cx="3404738" cy="1705042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0" y="145777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837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9832" y="2057400"/>
            <a:ext cx="3252051" cy="4086994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31656" y="61008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1350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80917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35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    </a:t>
            </a:r>
            <a:r>
              <a:rPr lang="fa-IR" sz="135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</a:t>
            </a:r>
            <a:endParaRPr lang="en-US" sz="135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471844" y="167935"/>
            <a:ext cx="3404738" cy="1705042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310551" y="1489358"/>
            <a:ext cx="4867570" cy="466499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79" y="15468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374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-685800" y="2278645"/>
            <a:ext cx="10515600" cy="3263504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lowchart: Alternate Process 6"/>
          <p:cNvSpPr/>
          <p:nvPr userDrawn="1"/>
        </p:nvSpPr>
        <p:spPr>
          <a:xfrm>
            <a:off x="7758834" y="11280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33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27058"/>
            <a:ext cx="9144000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endParaRPr lang="en-US" sz="15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211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FC9A7-90EF-4829-A3B1-C268C46BA0D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lowchart: Alternate Process 6"/>
          <p:cNvSpPr/>
          <p:nvPr userDrawn="1"/>
        </p:nvSpPr>
        <p:spPr>
          <a:xfrm rot="5400000">
            <a:off x="7077476" y="4519116"/>
            <a:ext cx="1140761" cy="2174936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algn="r" rtl="1">
              <a:lnSpc>
                <a:spcPct val="90000"/>
              </a:lnSpc>
              <a:spcBef>
                <a:spcPct val="0"/>
              </a:spcBef>
            </a:pPr>
            <a:endParaRPr lang="en-US" sz="3300" b="1" dirty="0">
              <a:solidFill>
                <a:schemeClr val="bg1">
                  <a:lumMod val="95000"/>
                </a:schemeClr>
              </a:solidFill>
              <a:latin typeface="+mj-lt"/>
              <a:ea typeface="+mj-ea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27058"/>
            <a:ext cx="9144000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1500" baseline="0" dirty="0">
                <a:solidFill>
                  <a:schemeClr val="bg1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  </a:t>
            </a:r>
            <a:endParaRPr lang="en-US" sz="1500" dirty="0">
              <a:solidFill>
                <a:schemeClr val="bg1"/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73303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5400000">
            <a:off x="5328164" y="1436719"/>
            <a:ext cx="4639701" cy="2200501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09" y="5060847"/>
            <a:ext cx="932640" cy="11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545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6210766"/>
            <a:ext cx="9163878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مرکز مدیریت بیماری های واگیر  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4106176" y="24154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583" y="381152"/>
            <a:ext cx="1145629" cy="118595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1418" y="2086293"/>
            <a:ext cx="6549887" cy="297603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6898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4712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63" y="1661361"/>
            <a:ext cx="8690696" cy="4549738"/>
          </a:xfrm>
        </p:spPr>
        <p:txBody>
          <a:bodyPr/>
          <a:lstStyle>
            <a:lvl1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 algn="r" rtl="1"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7758834" y="124926"/>
            <a:ext cx="1134035" cy="1325563"/>
          </a:xfrm>
          <a:prstGeom prst="flowChartAlternateProcess">
            <a:avLst/>
          </a:prstGeom>
          <a:solidFill>
            <a:srgbClr val="C7555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-4990" y="6261912"/>
            <a:ext cx="9144000" cy="409728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مرکز مدیریت بیماریهای واگیر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effectLst/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94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829007"/>
            <a:ext cx="7886700" cy="2852737"/>
          </a:xfrm>
          <a:prstGeom prst="roundRect">
            <a:avLst/>
          </a:prstGeom>
        </p:spPr>
        <p:txBody>
          <a:bodyPr anchor="ctr"/>
          <a:lstStyle>
            <a:lvl1pPr>
              <a:defRPr sz="4500" b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4681744"/>
            <a:ext cx="7886700" cy="1500187"/>
          </a:xfrm>
          <a:prstGeom prst="round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C34949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281379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                                                    </a:t>
            </a: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مرکز مدیریت بیماری های واگیر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</a:t>
            </a: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83351" y="6356351"/>
            <a:ext cx="2051687" cy="381169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3996847" y="135524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240" y="233819"/>
            <a:ext cx="1145629" cy="118595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838267" y="6427114"/>
            <a:ext cx="108400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0AB77-D9F8-4B47-9BC0-7F855E2991DD}" type="slidenum">
              <a:rPr kumimoji="0" lang="fa-IR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B Nazanin"/>
              </a:rPr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18315811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02172" y="154182"/>
            <a:ext cx="7442105" cy="1325563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+mj-cs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4" name="Flowchart: Alternate Process 13"/>
          <p:cNvSpPr/>
          <p:nvPr userDrawn="1"/>
        </p:nvSpPr>
        <p:spPr>
          <a:xfrm>
            <a:off x="7758834" y="124926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820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C00000"/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7758834" y="147306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5356" y="147306"/>
            <a:ext cx="7442105" cy="1325563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935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lowchart: Alternate Process 8"/>
          <p:cNvSpPr/>
          <p:nvPr userDrawn="1"/>
        </p:nvSpPr>
        <p:spPr>
          <a:xfrm>
            <a:off x="7768774" y="126052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 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83352" y="6399807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4042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9473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431" y="1483744"/>
            <a:ext cx="4942936" cy="4695156"/>
          </a:xfrm>
        </p:spPr>
        <p:txBody>
          <a:bodyPr/>
          <a:lstStyle>
            <a:lvl1pPr>
              <a:buClr>
                <a:srgbClr val="C00000"/>
              </a:buClr>
              <a:defRPr sz="24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>
              <a:buClr>
                <a:srgbClr val="C00000"/>
              </a:buClr>
              <a:defRPr sz="21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2pPr>
            <a:lvl3pPr>
              <a:buClr>
                <a:srgbClr val="C00000"/>
              </a:buClr>
              <a:defRPr sz="18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3pPr>
            <a:lvl4pPr>
              <a:buClr>
                <a:srgbClr val="C00000"/>
              </a:buClr>
              <a:defRPr sz="15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4pPr>
            <a:lvl5pPr>
              <a:buClr>
                <a:srgbClr val="C00000"/>
              </a:buClr>
              <a:defRPr sz="15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9832" y="2001078"/>
            <a:ext cx="3252051" cy="4143316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6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21717" y="7426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93318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471844" y="88423"/>
            <a:ext cx="3404738" cy="1705042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40" y="145777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9209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9832" y="2057400"/>
            <a:ext cx="3252051" cy="4086994"/>
          </a:xfrm>
        </p:spPr>
        <p:txBody>
          <a:bodyPr/>
          <a:lstStyle>
            <a:lvl1pPr marL="0" indent="0">
              <a:buNone/>
              <a:defRPr sz="1200">
                <a:solidFill>
                  <a:schemeClr val="accent5">
                    <a:lumMod val="50000"/>
                  </a:schemeClr>
                </a:solidFill>
                <a:cs typeface="B Nazanin" panose="00000400000000000000" pitchFamily="2" charset="-78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lowchart: Alternate Process 9"/>
          <p:cNvSpPr/>
          <p:nvPr userDrawn="1"/>
        </p:nvSpPr>
        <p:spPr>
          <a:xfrm>
            <a:off x="131656" y="61008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B Nazanin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80917"/>
            <a:ext cx="9144000" cy="455894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     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86555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471844" y="167935"/>
            <a:ext cx="3404738" cy="1705042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310551" y="1489358"/>
            <a:ext cx="4867570" cy="466499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79" y="15468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3205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16200000">
            <a:off x="-685800" y="2278645"/>
            <a:ext cx="10515600" cy="3263504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  <a:cs typeface="+mj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 userDrawn="1"/>
        </p:nvSpPr>
        <p:spPr>
          <a:xfrm>
            <a:off x="7758834" y="112800"/>
            <a:ext cx="113403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227058"/>
            <a:ext cx="9144000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1" name="Footer Placeholder 4"/>
          <p:cNvSpPr txBox="1">
            <a:spLocks/>
          </p:cNvSpPr>
          <p:nvPr userDrawn="1"/>
        </p:nvSpPr>
        <p:spPr>
          <a:xfrm>
            <a:off x="83352" y="6360051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02172" y="124926"/>
            <a:ext cx="7442105" cy="1325563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/>
          </a:bodyPr>
          <a:lstStyle>
            <a:lvl1pPr>
              <a:defRPr b="1">
                <a:solidFill>
                  <a:schemeClr val="bg1"/>
                </a:solidFill>
                <a:cs typeface="B Nazanin" panose="00000400000000000000" pitchFamily="2" charset="-78"/>
              </a:defRPr>
            </a:lvl1pPr>
          </a:lstStyle>
          <a:p>
            <a:pPr algn="r" rtl="1"/>
            <a:endParaRPr lang="en-US" sz="3000" dirty="0">
              <a:ln w="22225">
                <a:noFill/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258" y="196443"/>
            <a:ext cx="1001186" cy="118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1997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2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2pPr>
            <a:lvl3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3pPr>
            <a:lvl4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4pPr>
            <a:lvl5pPr>
              <a:buClr>
                <a:srgbClr val="C00000"/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lowchart: Alternate Process 6"/>
          <p:cNvSpPr/>
          <p:nvPr userDrawn="1"/>
        </p:nvSpPr>
        <p:spPr>
          <a:xfrm rot="5400000">
            <a:off x="7077476" y="4519116"/>
            <a:ext cx="1140761" cy="2174936"/>
          </a:xfrm>
          <a:prstGeom prst="flowChartAlternateProcess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68580" tIns="34290" rIns="68580" bIns="34290" rtlCol="0" anchor="ctr">
            <a:normAutofit/>
          </a:bodyPr>
          <a:lstStyle/>
          <a:p>
            <a:pPr marL="0" marR="0" lvl="0" indent="0" algn="r" defTabSz="6858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6227058"/>
            <a:ext cx="9144000" cy="496290"/>
          </a:xfrm>
          <a:prstGeom prst="rect">
            <a:avLst/>
          </a:prstGeom>
          <a:solidFill>
            <a:srgbClr val="C34949"/>
          </a:solidFill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ranNastaliq" panose="02000503000000020003" pitchFamily="2" charset="0"/>
                <a:ea typeface="+mn-ea"/>
                <a:cs typeface="IranNastaliq" panose="02000503000000020003" pitchFamily="2" charset="0"/>
              </a:rPr>
              <a:t> 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ranNastaliq" panose="02000503000000020003" pitchFamily="2" charset="0"/>
              <a:ea typeface="+mn-ea"/>
              <a:cs typeface="IranNastaliq" panose="02000503000000020003" pitchFamily="2" charset="0"/>
            </a:endParaRPr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83352" y="6373303"/>
            <a:ext cx="2025809" cy="377468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B Nazanin"/>
              </a:rPr>
              <a:t>http://icdc.behdasht.gov.ir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 rot="5400000">
            <a:off x="5328164" y="1436719"/>
            <a:ext cx="4639701" cy="2200501"/>
          </a:xfrm>
          <a:prstGeom prst="roundRect">
            <a:avLst/>
          </a:prstGeom>
          <a:solidFill>
            <a:srgbClr val="C3494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>
            <a:lvl1pPr algn="ctr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09" y="5060847"/>
            <a:ext cx="932640" cy="110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42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52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150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E1050-8D17-4DE2-9F3B-C2285324F5A9}" type="datetimeFigureOut">
              <a:rPr lang="en-US" smtClean="0"/>
              <a:pPr/>
              <a:t>7/26/2026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E8F75-9221-4C5A-BAD6-5E4CFC8F8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77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445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223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FE1050-8D17-4DE2-9F3B-C2285324F5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7/26/2026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7E8F75-9221-4C5A-BAD6-5E4CFC8F8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919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734728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440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  <a:latin typeface="Arial Black" panose="020B0A04020102090204" pitchFamily="34" charset="0"/>
                <a:cs typeface="B Titr" panose="00000700000000000000" pitchFamily="2" charset="-78"/>
              </a:defRPr>
            </a:lvl1pPr>
          </a:lstStyle>
          <a:p>
            <a:fld id="{927FC9A7-90EF-4829-A3B1-C268C46BA0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3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hdr="0" dt="0"/>
  <p:txStyles>
    <p:titleStyle>
      <a:lvl1pPr algn="ct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B Nazanin" panose="00000400000000000000" pitchFamily="2" charset="-78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Clr>
          <a:srgbClr val="FC5D16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734728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440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  <a:latin typeface="Arial Black" panose="020B0A04020102090204" pitchFamily="34" charset="0"/>
                <a:cs typeface="B Titr" panose="00000700000000000000" pitchFamily="2" charset="-78"/>
              </a:defRPr>
            </a:lvl1pPr>
          </a:lstStyle>
          <a:p>
            <a:pPr defTabSz="685800">
              <a:defRPr/>
            </a:pPr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39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hdr="0" dt="0"/>
  <p:txStyles>
    <p:titleStyle>
      <a:lvl1pPr algn="ct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B Nazanin" panose="00000400000000000000" pitchFamily="2" charset="-78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Clr>
          <a:srgbClr val="FC5D16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Clr>
          <a:srgbClr val="FC5D16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53235-0E8A-D62B-058E-A361C3E622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82F3F8-C280-E29C-D56F-FBAAF88CA6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76" y="0"/>
            <a:ext cx="9143999" cy="68580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5923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6846" y="0"/>
            <a:ext cx="8690308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a-IR" sz="2700" dirty="0">
                <a:solidFill>
                  <a:schemeClr val="tx1"/>
                </a:solidFill>
              </a:rPr>
              <a:t>تعداد طغیان بیماریهای  منتقله  از آب و غذا در هر یک از دانشگاه های علوم پزشکی کشور- سال 1404</a:t>
            </a:r>
            <a:endParaRPr lang="en-US" sz="2700" dirty="0">
              <a:solidFill>
                <a:schemeClr val="tx1"/>
              </a:solidFill>
            </a:endParaRPr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D71E7D5B-8263-2969-5E87-73CBFFB850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62113"/>
            <a:ext cx="9131387" cy="500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4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064896" cy="93610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rtl="1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نمودار روند بروز </a:t>
            </a:r>
            <a:r>
              <a:rPr lang="fa-IR" sz="2000" dirty="0">
                <a:solidFill>
                  <a:srgbClr val="FF0000"/>
                </a:solidFill>
                <a:cs typeface="B Titr" pitchFamily="2" charset="-78"/>
              </a:rPr>
              <a:t>طغیان</a:t>
            </a: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 در استان طی سالهای 1394 لغایت 1404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cs typeface="B Titr" pitchFamily="2" charset="-78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6871910"/>
              </p:ext>
            </p:extLst>
          </p:nvPr>
        </p:nvGraphicFramePr>
        <p:xfrm>
          <a:off x="251520" y="1268760"/>
          <a:ext cx="8686800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89245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576064"/>
          </a:xfrm>
          <a:solidFill>
            <a:srgbClr val="FFFF00"/>
          </a:solidFill>
        </p:spPr>
        <p:txBody>
          <a:bodyPr>
            <a:noAutofit/>
          </a:bodyPr>
          <a:lstStyle/>
          <a:p>
            <a:pPr rtl="1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روند </a:t>
            </a:r>
            <a:r>
              <a:rPr lang="fa-IR" sz="2000" dirty="0">
                <a:solidFill>
                  <a:srgbClr val="FF0000"/>
                </a:solidFill>
                <a:cs typeface="B Titr" pitchFamily="2" charset="-78"/>
              </a:rPr>
              <a:t>تعداد طغیان </a:t>
            </a: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در استان طی سالهای 1394 لغایت1404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cs typeface="B Titr" pitchFamily="2" charset="-78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107504" y="1124744"/>
          <a:ext cx="885698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89492"/>
              </p:ext>
            </p:extLst>
          </p:nvPr>
        </p:nvGraphicFramePr>
        <p:xfrm>
          <a:off x="107513" y="836712"/>
          <a:ext cx="9036487" cy="5688636"/>
        </p:xfrm>
        <a:graphic>
          <a:graphicData uri="http://schemas.openxmlformats.org/drawingml/2006/table">
            <a:tbl>
              <a:tblPr rtl="1">
                <a:tableStyleId>{10A1B5D5-9B99-4C35-A422-299274C87663}</a:tableStyleId>
              </a:tblPr>
              <a:tblGrid>
                <a:gridCol w="874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823132671"/>
                    </a:ext>
                  </a:extLst>
                </a:gridCol>
                <a:gridCol w="741987">
                  <a:extLst>
                    <a:ext uri="{9D8B030D-6E8A-4147-A177-3AD203B41FA5}">
                      <a16:colId xmlns:a16="http://schemas.microsoft.com/office/drawing/2014/main" val="2002905738"/>
                    </a:ext>
                  </a:extLst>
                </a:gridCol>
              </a:tblGrid>
              <a:tr h="474053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</a:rPr>
                        <a:t> 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1394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1395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1396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1397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1398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1399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1400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1401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1402</a:t>
                      </a:r>
                      <a:endParaRPr 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1403</a:t>
                      </a:r>
                      <a:endParaRPr 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1404</a:t>
                      </a:r>
                      <a:endParaRPr 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بانه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18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11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4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23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11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6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6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بیجار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3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9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8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4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دهگلان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3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6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0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دیواندره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12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19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12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13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سروآباد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4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6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سقز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17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10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16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15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سنندج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9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30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30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6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36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قروه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17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4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6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8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كامیاران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14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9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28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13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15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مریوان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8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7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10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7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1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13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gradFill flip="none" rotWithShape="1">
                      <a:gsLst>
                        <a:gs pos="28000">
                          <a:schemeClr val="accent6">
                            <a:lumMod val="60000"/>
                            <a:lumOff val="40000"/>
                          </a:schemeClr>
                        </a:gs>
                        <a:gs pos="61000">
                          <a:schemeClr val="accent5">
                            <a:lumMod val="0"/>
                            <a:lumOff val="100000"/>
                          </a:schemeClr>
                        </a:gs>
                        <a:gs pos="85000">
                          <a:schemeClr val="accent5">
                            <a:lumMod val="10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4053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Titr" pitchFamily="2" charset="-78"/>
                        </a:rPr>
                        <a:t>استان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103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86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69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144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>
                          <a:effectLst/>
                          <a:cs typeface="B Titr" pitchFamily="2" charset="-78"/>
                        </a:rPr>
                        <a:t>85</a:t>
                      </a:r>
                      <a:endParaRPr lang="fa-IR" sz="1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u="none" strike="noStrike" dirty="0">
                          <a:effectLst/>
                          <a:cs typeface="B Titr" pitchFamily="2" charset="-78"/>
                        </a:rPr>
                        <a:t>20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27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Titr" pitchFamily="2" charset="-78"/>
                        </a:rPr>
                        <a:t>52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72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109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Titr" pitchFamily="2" charset="-78"/>
                        </a:rPr>
                        <a:t>96</a:t>
                      </a:r>
                    </a:p>
                  </a:txBody>
                  <a:tcPr marL="9525" marR="9525" marT="9525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700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200" y="188640"/>
            <a:ext cx="8836296" cy="720080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rtl="1"/>
            <a:r>
              <a:rPr lang="fa-IR" sz="2400" dirty="0">
                <a:cs typeface="B Titr" pitchFamily="2" charset="-78"/>
              </a:rPr>
              <a:t>نمودار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فراوانی نسبی </a:t>
            </a:r>
            <a:r>
              <a:rPr lang="fa-IR" sz="2400" dirty="0">
                <a:cs typeface="B Titr" pitchFamily="2" charset="-78"/>
              </a:rPr>
              <a:t>طغیان بیماریهای منتقله</a:t>
            </a:r>
            <a:r>
              <a:rPr lang="en-US" sz="2400" dirty="0">
                <a:cs typeface="B Titr" pitchFamily="2" charset="-78"/>
              </a:rPr>
              <a:t> </a:t>
            </a:r>
            <a:r>
              <a:rPr lang="fa-IR" sz="2400" dirty="0">
                <a:cs typeface="B Titr" pitchFamily="2" charset="-78"/>
              </a:rPr>
              <a:t> براساس منطقه در سال 1404 </a:t>
            </a:r>
            <a:endParaRPr lang="en-US" sz="2400" dirty="0">
              <a:cs typeface="B Titr" pitchFamily="2" charset="-78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D5AE686-6290-7078-DA26-D66B1DD908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0342053"/>
              </p:ext>
            </p:extLst>
          </p:nvPr>
        </p:nvGraphicFramePr>
        <p:xfrm>
          <a:off x="200200" y="1268760"/>
          <a:ext cx="883629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06979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720080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fa-IR" sz="2800" dirty="0">
                <a:cs typeface="B Titr" pitchFamily="2" charset="-78"/>
              </a:rPr>
              <a:t>نمودار </a:t>
            </a:r>
            <a:r>
              <a:rPr lang="fa-IR" sz="2800" dirty="0">
                <a:solidFill>
                  <a:srgbClr val="FF0000"/>
                </a:solidFill>
                <a:cs typeface="B Titr" pitchFamily="2" charset="-78"/>
              </a:rPr>
              <a:t>فراوانی نسبی </a:t>
            </a:r>
            <a:r>
              <a:rPr lang="fa-IR" sz="2800" dirty="0">
                <a:cs typeface="B Titr" pitchFamily="2" charset="-78"/>
              </a:rPr>
              <a:t>منبع طغیان بیماریهای منتقله در سال 1404 </a:t>
            </a:r>
            <a:endParaRPr lang="en-US" sz="2800" dirty="0">
              <a:cs typeface="B Titr" pitchFamily="2" charset="-78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274EC62E-F0EB-0BDE-54F6-EE01F0945A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1430938"/>
              </p:ext>
            </p:extLst>
          </p:nvPr>
        </p:nvGraphicFramePr>
        <p:xfrm>
          <a:off x="395536" y="1268760"/>
          <a:ext cx="8462714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9020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890020E-A10C-FF00-2C3A-54C823F8A6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784785"/>
              </p:ext>
            </p:extLst>
          </p:nvPr>
        </p:nvGraphicFramePr>
        <p:xfrm>
          <a:off x="323528" y="1124744"/>
          <a:ext cx="849694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C7A48DC2-104C-7EED-D843-DD57084FC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759619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rtl="1"/>
            <a:r>
              <a:rPr lang="fa-IR" sz="2400" b="1" dirty="0">
                <a:cs typeface="B Mitra" pitchFamily="2" charset="-78"/>
              </a:rPr>
              <a:t>نمودار درصد  طغیانها بر حسب  محل وقوع در استان کردستان در سال 1404</a:t>
            </a:r>
            <a:endParaRPr lang="en-US" sz="2400" b="1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2962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927FC9A7-90EF-4829-A3B1-C268C46BA0D9}" type="slidenum">
              <a:rPr lang="en-US" smtClean="0">
                <a:solidFill>
                  <a:prstClr val="white"/>
                </a:solidFill>
              </a:rPr>
              <a:pPr defTabSz="685800"/>
              <a:t>16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2172" y="124926"/>
            <a:ext cx="8762316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بروز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دیسانتری</a:t>
            </a:r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(به ازاء 100000 نفر)در هر یک از دانشگاه های علوم پزشکی کشور- سال 1404</a:t>
            </a:r>
            <a:endParaRPr lang="en-US" sz="20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65DD5B2-73B0-DD51-053C-BAB8B38C2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28800"/>
            <a:ext cx="9144000" cy="4968552"/>
          </a:xfrm>
        </p:spPr>
      </p:pic>
    </p:spTree>
    <p:extLst>
      <p:ext uri="{BB962C8B-B14F-4D97-AF65-F5344CB8AC3E}">
        <p14:creationId xmlns:p14="http://schemas.microsoft.com/office/powerpoint/2010/main" val="368604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8650" y="332656"/>
            <a:ext cx="7886700" cy="831626"/>
          </a:xfrm>
          <a:solidFill>
            <a:srgbClr val="FFFF00"/>
          </a:solidFill>
        </p:spPr>
        <p:txBody>
          <a:bodyPr>
            <a:noAutofit/>
          </a:bodyPr>
          <a:lstStyle/>
          <a:p>
            <a:pPr rtl="1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نمودار روند بروز </a:t>
            </a:r>
            <a:r>
              <a:rPr lang="fa-IR" sz="2000" dirty="0">
                <a:solidFill>
                  <a:srgbClr val="FF0000"/>
                </a:solidFill>
                <a:cs typeface="B Titr" pitchFamily="2" charset="-78"/>
              </a:rPr>
              <a:t>اسهال خونی </a:t>
            </a:r>
            <a:r>
              <a:rPr lang="fa-IR" sz="2000" dirty="0">
                <a:solidFill>
                  <a:prstClr val="black">
                    <a:lumMod val="65000"/>
                    <a:lumOff val="35000"/>
                  </a:prstClr>
                </a:solidFill>
                <a:cs typeface="B Titr" pitchFamily="2" charset="-78"/>
              </a:rPr>
              <a:t>در استان کردستان طی سالهای 1395 لغایت 1404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cs typeface="B Titr" pitchFamily="2" charset="-78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4A9630F-4CE8-5BC8-B31E-C010CEA045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9544394"/>
              </p:ext>
            </p:extLst>
          </p:nvPr>
        </p:nvGraphicFramePr>
        <p:xfrm>
          <a:off x="107504" y="1556792"/>
          <a:ext cx="8928992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8876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31602" cy="79208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fa-IR" sz="2400" b="1" dirty="0">
                <a:cs typeface="B Titr" pitchFamily="2" charset="-78"/>
              </a:rPr>
              <a:t>بروز (درصدهزارنفر) موارد </a:t>
            </a:r>
            <a:r>
              <a:rPr lang="fa-IR" sz="2400" b="1" dirty="0">
                <a:solidFill>
                  <a:srgbClr val="FF0000"/>
                </a:solidFill>
                <a:cs typeface="B Titr" pitchFamily="2" charset="-78"/>
              </a:rPr>
              <a:t>دیسانتری</a:t>
            </a:r>
            <a:r>
              <a:rPr lang="fa-IR" sz="2400" b="1" dirty="0">
                <a:cs typeface="B Titr" pitchFamily="2" charset="-78"/>
              </a:rPr>
              <a:t> به تفکیک شهرستان طی سالهای 1404-1394</a:t>
            </a:r>
            <a:endParaRPr lang="en-US" sz="2400" dirty="0">
              <a:cs typeface="B Titr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919120"/>
              </p:ext>
            </p:extLst>
          </p:nvPr>
        </p:nvGraphicFramePr>
        <p:xfrm>
          <a:off x="72006" y="1124746"/>
          <a:ext cx="9036498" cy="5733258"/>
        </p:xfrm>
        <a:graphic>
          <a:graphicData uri="http://schemas.openxmlformats.org/drawingml/2006/table">
            <a:tbl>
              <a:tblPr rtl="1">
                <a:tableStyleId>{1FECB4D8-DB02-4DC6-A0A2-4F2EBAE1DC90}</a:tableStyleId>
              </a:tblPr>
              <a:tblGrid>
                <a:gridCol w="1167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6867">
                  <a:extLst>
                    <a:ext uri="{9D8B030D-6E8A-4147-A177-3AD203B41FA5}">
                      <a16:colId xmlns:a16="http://schemas.microsoft.com/office/drawing/2014/main" val="3055182076"/>
                    </a:ext>
                  </a:extLst>
                </a:gridCol>
              </a:tblGrid>
              <a:tr h="498544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 شهرستان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1395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1396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1397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1398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1399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1400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1401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 dirty="0">
                          <a:solidFill>
                            <a:schemeClr val="tx1"/>
                          </a:solidFill>
                          <a:latin typeface="B Mitra"/>
                        </a:rPr>
                        <a:t>1402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B Mitra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 dirty="0">
                          <a:solidFill>
                            <a:schemeClr val="tx1"/>
                          </a:solidFill>
                          <a:latin typeface="B Mitra"/>
                        </a:rPr>
                        <a:t>1403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B Mitra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 dirty="0">
                          <a:solidFill>
                            <a:schemeClr val="tx1"/>
                          </a:solidFill>
                          <a:latin typeface="B Mitra"/>
                        </a:rPr>
                        <a:t>1404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latin typeface="B Mitra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بانه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1/3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4/4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3/8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4/4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5/04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0/63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2/85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39/72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25/97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بیجار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4/5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7/9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9/0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3/4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1/12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1/12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13/17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32/58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33/53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دهگلان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1/6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23/72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33/09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58/83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دیواندره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2/5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5/0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32/5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3/7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11/24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24/24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38/82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40/81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سروآباد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13/4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44/5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24/5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4/15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FF0000"/>
                          </a:solidFill>
                          <a:latin typeface="B Mitra"/>
                          <a:ea typeface="+mn-ea"/>
                          <a:cs typeface="+mn-cs"/>
                        </a:rPr>
                        <a:t>14/52</a:t>
                      </a:r>
                      <a:endParaRPr lang="en-US" sz="1600" b="1" i="0" u="none" strike="noStrike" kern="1200" dirty="0">
                        <a:solidFill>
                          <a:srgbClr val="FF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18/76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سقز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2/2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19/4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8/8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2/21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+mn-cs"/>
                        </a:rPr>
                        <a:t>8/22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FF0000"/>
                          </a:solidFill>
                          <a:latin typeface="B Mitra"/>
                          <a:ea typeface="+mn-ea"/>
                          <a:cs typeface="+mn-cs"/>
                        </a:rPr>
                        <a:t>10/93</a:t>
                      </a:r>
                      <a:endParaRPr lang="en-US" sz="1600" b="1" i="0" u="none" strike="noStrike" kern="1200" dirty="0">
                        <a:solidFill>
                          <a:srgbClr val="FF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10/02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سنندج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2/6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1/2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16/0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5/8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2/8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9/37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1/00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54/85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42/69</a:t>
                      </a:r>
                      <a:endParaRPr lang="en-US" sz="1600" b="1" i="0" u="none" strike="noStrike" kern="1200" dirty="0">
                        <a:solidFill>
                          <a:schemeClr val="tx1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36/69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قروه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5/0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3/6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10/7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12/1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0/7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0/00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7/62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rgbClr val="FF0000"/>
                          </a:solidFill>
                          <a:latin typeface="B Mitra"/>
                          <a:ea typeface="+mn-ea"/>
                          <a:cs typeface="+mn-cs"/>
                        </a:rPr>
                        <a:t>4/06</a:t>
                      </a:r>
                      <a:endParaRPr lang="en-US" sz="1600" b="1" i="0" u="none" strike="noStrike" kern="1200" dirty="0">
                        <a:solidFill>
                          <a:srgbClr val="FF0000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18/12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كامیاران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23/3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23/3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34/0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28/2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9/7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4/86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9/72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29/39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47/69</a:t>
                      </a:r>
                      <a:endParaRPr lang="en-US" sz="1600" b="1" i="0" u="none" strike="noStrike" kern="1200" dirty="0">
                        <a:solidFill>
                          <a:schemeClr val="tx1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58/12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361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مریوان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34/3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36/9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25/1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22/0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17/4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22/53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38/41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52/05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44/49</a:t>
                      </a:r>
                      <a:endParaRPr lang="en-US" sz="1600" b="1" i="0" u="none" strike="noStrike" kern="1200" dirty="0">
                        <a:solidFill>
                          <a:schemeClr val="tx1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29/37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8544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استان</a:t>
                      </a:r>
                      <a:endParaRPr lang="fa-IR" sz="16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7/6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7/9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17/8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9/9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4/3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6/55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B Mitra"/>
                        </a:rPr>
                        <a:t>6/61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30/04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600" b="1" i="0" u="none" strike="noStrike" kern="1200" dirty="0">
                          <a:solidFill>
                            <a:schemeClr val="tx1"/>
                          </a:solidFill>
                          <a:latin typeface="B Mitra"/>
                          <a:ea typeface="+mn-ea"/>
                          <a:cs typeface="+mn-cs"/>
                        </a:rPr>
                        <a:t>33/07</a:t>
                      </a:r>
                      <a:endParaRPr lang="en-US" sz="1600" b="1" i="0" u="none" strike="noStrike" kern="1200" dirty="0">
                        <a:solidFill>
                          <a:schemeClr val="tx1"/>
                        </a:solidFill>
                        <a:latin typeface="B Mitra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latin typeface="B Mitra" panose="00000400000000000000" pitchFamily="2" charset="-78"/>
                          <a:ea typeface="+mn-ea"/>
                          <a:cs typeface="+mn-cs"/>
                        </a:rPr>
                        <a:t>31/05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29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237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7FC9A7-90EF-4829-A3B1-C268C46BA0D9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2172" y="124926"/>
            <a:ext cx="8762316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chemeClr val="tx1"/>
                </a:solidFill>
                <a:cs typeface="B Mitra" panose="00000400000000000000" pitchFamily="2" charset="-78"/>
              </a:rPr>
              <a:t>نمودار توزیع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سنی</a:t>
            </a:r>
            <a:r>
              <a:rPr lang="fa-IR" sz="2800" b="1" dirty="0">
                <a:solidFill>
                  <a:schemeClr val="tx1"/>
                </a:solidFill>
                <a:cs typeface="B Mitra" panose="00000400000000000000" pitchFamily="2" charset="-78"/>
              </a:rPr>
              <a:t> موارد دیسانتری گزارش شده در استان- سال 1403</a:t>
            </a:r>
            <a:endParaRPr lang="en-US" sz="28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A4B3702-7CF7-A1B5-0D2A-07B34A8A20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9025090"/>
              </p:ext>
            </p:extLst>
          </p:nvPr>
        </p:nvGraphicFramePr>
        <p:xfrm>
          <a:off x="202172" y="1772816"/>
          <a:ext cx="8313178" cy="458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18609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96944" cy="6120680"/>
          </a:xfrm>
          <a:solidFill>
            <a:srgbClr val="00B0F0"/>
          </a:solidFill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fa-IR" sz="4000" dirty="0">
                <a:cs typeface="B Titr" pitchFamily="2" charset="-78"/>
              </a:rPr>
              <a:t>دانشگاه علوم پزشکی کردستان</a:t>
            </a:r>
            <a:br>
              <a:rPr lang="fa-IR" dirty="0">
                <a:cs typeface="B Titr" pitchFamily="2" charset="-78"/>
              </a:rPr>
            </a:br>
            <a:br>
              <a:rPr lang="fa-IR" dirty="0">
                <a:cs typeface="B Titr" pitchFamily="2" charset="-78"/>
              </a:rPr>
            </a:br>
            <a:r>
              <a:rPr lang="fa-IR" sz="3600" dirty="0">
                <a:cs typeface="B Titr" pitchFamily="2" charset="-78"/>
              </a:rPr>
              <a:t>معاونت امور بهداشتی</a:t>
            </a:r>
            <a:br>
              <a:rPr lang="fa-IR" sz="4000" dirty="0">
                <a:cs typeface="B Titr" pitchFamily="2" charset="-78"/>
              </a:rPr>
            </a:br>
            <a:br>
              <a:rPr lang="fa-IR" dirty="0">
                <a:cs typeface="B Titr" pitchFamily="2" charset="-78"/>
              </a:rPr>
            </a:br>
            <a:r>
              <a:rPr lang="fa-IR" sz="3200" dirty="0">
                <a:cs typeface="B Titr" pitchFamily="2" charset="-78"/>
              </a:rPr>
              <a:t>گروه پیشگیری و مبارزه با بیماریها</a:t>
            </a:r>
            <a:br>
              <a:rPr lang="fa-IR" sz="3600" dirty="0">
                <a:cs typeface="B Titr" pitchFamily="2" charset="-78"/>
              </a:rPr>
            </a:br>
            <a:r>
              <a:rPr lang="fa-IR" sz="3600" dirty="0">
                <a:cs typeface="B Titr" pitchFamily="2" charset="-78"/>
              </a:rPr>
              <a:t> </a:t>
            </a:r>
            <a:br>
              <a:rPr lang="fa-IR" dirty="0">
                <a:cs typeface="B Titr" pitchFamily="2" charset="-78"/>
              </a:rPr>
            </a:br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گزارش بیماریهای منتقله از آب و غذا</a:t>
            </a:r>
            <a:br>
              <a:rPr lang="fa-IR" sz="3200" dirty="0">
                <a:solidFill>
                  <a:srgbClr val="FFFF00"/>
                </a:solidFill>
                <a:cs typeface="B Titr" pitchFamily="2" charset="-78"/>
              </a:rPr>
            </a:br>
            <a:br>
              <a:rPr lang="fa-IR" sz="3200" dirty="0">
                <a:solidFill>
                  <a:srgbClr val="FFFF00"/>
                </a:solidFill>
                <a:cs typeface="B Titr" pitchFamily="2" charset="-78"/>
              </a:rPr>
            </a:br>
            <a:r>
              <a:rPr lang="fa-IR" sz="3200" dirty="0">
                <a:solidFill>
                  <a:srgbClr val="7030A0"/>
                </a:solidFill>
                <a:cs typeface="B Titr" pitchFamily="2" charset="-78"/>
              </a:rPr>
              <a:t>کارگاه بیماریهای منتقله از راه آب و غذا</a:t>
            </a:r>
            <a:br>
              <a:rPr lang="en-US" sz="3200" dirty="0">
                <a:solidFill>
                  <a:srgbClr val="FFFF00"/>
                </a:solidFill>
                <a:cs typeface="B Mitra" panose="00000400000000000000" pitchFamily="2" charset="-78"/>
              </a:rPr>
            </a:br>
            <a:br>
              <a:rPr lang="fa-IR" sz="3200" dirty="0">
                <a:solidFill>
                  <a:srgbClr val="FFFF00"/>
                </a:solidFill>
                <a:cs typeface="B Titr" pitchFamily="2" charset="-78"/>
              </a:rPr>
            </a:br>
            <a:r>
              <a:rPr lang="fa-IR" sz="3200" dirty="0">
                <a:solidFill>
                  <a:srgbClr val="FFFF00"/>
                </a:solidFill>
                <a:cs typeface="B Titr" pitchFamily="2" charset="-78"/>
              </a:rPr>
              <a:t> </a:t>
            </a: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1405/3/12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B46DCD4-7E0D-732B-DD08-34E5B18B96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1226103"/>
              </p:ext>
            </p:extLst>
          </p:nvPr>
        </p:nvGraphicFramePr>
        <p:xfrm>
          <a:off x="251520" y="1196752"/>
          <a:ext cx="8784976" cy="5472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FA4848FB-05EC-59D4-E776-A31450AF6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88641"/>
            <a:ext cx="8892480" cy="79208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fa-IR" sz="2800" b="1" dirty="0">
                <a:solidFill>
                  <a:schemeClr val="tx1"/>
                </a:solidFill>
                <a:cs typeface="B Mitra" panose="00000400000000000000" pitchFamily="2" charset="-78"/>
              </a:rPr>
              <a:t>نمودار </a:t>
            </a:r>
            <a:r>
              <a:rPr lang="fa-IR" sz="2800" b="1" dirty="0"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فراوانی نسبی </a:t>
            </a:r>
            <a:r>
              <a:rPr lang="fa-IR" sz="2800" b="1" dirty="0">
                <a:solidFill>
                  <a:schemeClr val="tx1"/>
                </a:solidFill>
                <a:cs typeface="B Mitra" panose="00000400000000000000" pitchFamily="2" charset="-78"/>
              </a:rPr>
              <a:t>موارد دیسانتری به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تفکیک گروههای سنی </a:t>
            </a:r>
            <a:r>
              <a:rPr lang="fa-IR" sz="2800" b="1" dirty="0">
                <a:solidFill>
                  <a:schemeClr val="tx1"/>
                </a:solidFill>
                <a:cs typeface="B Mitra" panose="00000400000000000000" pitchFamily="2" charset="-78"/>
              </a:rPr>
              <a:t>استان- 1404</a:t>
            </a:r>
            <a:endParaRPr lang="en-US" sz="28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6357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D1485-B8EE-C0F8-AE01-FA3495DF7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667717"/>
          </a:xfrm>
        </p:spPr>
        <p:txBody>
          <a:bodyPr/>
          <a:lstStyle/>
          <a:p>
            <a:pPr algn="ctr"/>
            <a:r>
              <a:rPr lang="fa-IR" dirty="0">
                <a:cs typeface="B Mitra" panose="00000400000000000000" pitchFamily="2" charset="-78"/>
              </a:rPr>
              <a:t>کشور 1403</a:t>
            </a:r>
            <a:endParaRPr lang="en-US" dirty="0">
              <a:cs typeface="B Mitra" panose="000004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6B5769-1DE8-422E-288A-D5DAC974E7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523701"/>
          </a:xfrm>
        </p:spPr>
        <p:txBody>
          <a:bodyPr/>
          <a:lstStyle/>
          <a:p>
            <a:pPr algn="ctr"/>
            <a:r>
              <a:rPr lang="fa-IR" dirty="0">
                <a:cs typeface="B Mitra" panose="00000400000000000000" pitchFamily="2" charset="-78"/>
              </a:rPr>
              <a:t>در استان کردستان در سال 1404</a:t>
            </a:r>
            <a:endParaRPr lang="en-US" dirty="0">
              <a:cs typeface="B Mitra" panose="00000400000000000000" pitchFamily="2" charset="-78"/>
            </a:endParaRP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087A5612-88AB-9973-C452-F02CA1CA8A43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91351680"/>
              </p:ext>
            </p:extLst>
          </p:nvPr>
        </p:nvGraphicFramePr>
        <p:xfrm>
          <a:off x="4629150" y="2505074"/>
          <a:ext cx="3887788" cy="3987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8539154C-A703-1590-2D7D-F124B61B4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6"/>
            <a:ext cx="7886700" cy="82391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فراوانی نسبی موارد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دیسانتری </a:t>
            </a:r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به تفکیک محل سکونت در سال 1404</a:t>
            </a:r>
            <a:endParaRPr lang="en-US" sz="20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pic>
        <p:nvPicPr>
          <p:cNvPr id="11" name="Content Placeholder 11">
            <a:extLst>
              <a:ext uri="{FF2B5EF4-FFF2-40B4-BE49-F238E27FC236}">
                <a16:creationId xmlns:a16="http://schemas.microsoft.com/office/drawing/2014/main" id="{74B47CB8-8E9C-1946-8A57-526405522E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6012" y="2997200"/>
            <a:ext cx="4272964" cy="2592040"/>
          </a:xfrm>
        </p:spPr>
      </p:pic>
    </p:spTree>
    <p:extLst>
      <p:ext uri="{BB962C8B-B14F-4D97-AF65-F5344CB8AC3E}">
        <p14:creationId xmlns:p14="http://schemas.microsoft.com/office/powerpoint/2010/main" val="2320470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E63E75-801B-F558-2BBE-95884A148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000" dirty="0">
                <a:cs typeface="B Mitra" panose="00000400000000000000" pitchFamily="2" charset="-78"/>
              </a:rPr>
              <a:t>کشور سال 1403</a:t>
            </a: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140E95-B2DE-CE79-797D-AA46F446D0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fa-IR" dirty="0"/>
              <a:t>استان کردستان در سال 1404 </a:t>
            </a:r>
            <a:endParaRPr lang="en-US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68D7C336-69F8-E2B1-9F74-1918F17B5942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218083370"/>
              </p:ext>
            </p:extLst>
          </p:nvPr>
        </p:nvGraphicFramePr>
        <p:xfrm>
          <a:off x="4629150" y="2505075"/>
          <a:ext cx="3887788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3">
            <a:extLst>
              <a:ext uri="{FF2B5EF4-FFF2-40B4-BE49-F238E27FC236}">
                <a16:creationId xmlns:a16="http://schemas.microsoft.com/office/drawing/2014/main" id="{BA9AD4F1-E553-8F6F-0465-2F02CD07F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975643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فراوانی نسبی موارد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دیسانتری </a:t>
            </a:r>
            <a:r>
              <a:rPr lang="fa-IR" sz="2000" b="1" dirty="0">
                <a:solidFill>
                  <a:schemeClr val="tx1"/>
                </a:solidFill>
                <a:cs typeface="B Mitra" panose="00000400000000000000" pitchFamily="2" charset="-78"/>
              </a:rPr>
              <a:t>به تفکیک جنس در سال 1404</a:t>
            </a:r>
            <a:endParaRPr lang="en-US" sz="20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5366BDD-BB66-1AB8-044D-A5C9601584F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0238" y="2845470"/>
            <a:ext cx="3868737" cy="2743769"/>
          </a:xfrm>
        </p:spPr>
      </p:pic>
    </p:spTree>
    <p:extLst>
      <p:ext uri="{BB962C8B-B14F-4D97-AF65-F5344CB8AC3E}">
        <p14:creationId xmlns:p14="http://schemas.microsoft.com/office/powerpoint/2010/main" val="25034203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07" y="274638"/>
            <a:ext cx="8784983" cy="562074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 rtl="1"/>
            <a:r>
              <a:rPr lang="fa-IR" sz="2000" b="1" dirty="0">
                <a:cs typeface="B Mitra" pitchFamily="2" charset="-78"/>
              </a:rPr>
              <a:t>نمودار </a:t>
            </a:r>
            <a:r>
              <a:rPr lang="fa-IR" sz="2000" b="1" dirty="0">
                <a:solidFill>
                  <a:srgbClr val="FF0000"/>
                </a:solidFill>
                <a:cs typeface="B Mitra" pitchFamily="2" charset="-78"/>
              </a:rPr>
              <a:t>فراوانی</a:t>
            </a:r>
            <a:r>
              <a:rPr lang="fa-IR" sz="2000" b="1" dirty="0">
                <a:cs typeface="B Mitra" pitchFamily="2" charset="-78"/>
              </a:rPr>
              <a:t> نسبی موارد دیسانتری باکتریایی و انگلی در کشور  در سال 1403</a:t>
            </a:r>
            <a:endParaRPr lang="en-US" sz="20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B0B54B-ABC2-F50F-65DD-D247984CED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504" y="2060848"/>
            <a:ext cx="8964490" cy="3960440"/>
          </a:xfrm>
        </p:spPr>
      </p:pic>
    </p:spTree>
    <p:extLst>
      <p:ext uri="{BB962C8B-B14F-4D97-AF65-F5344CB8AC3E}">
        <p14:creationId xmlns:p14="http://schemas.microsoft.com/office/powerpoint/2010/main" val="3651268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EB0856-D501-C979-3167-9B42C5426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124744"/>
            <a:ext cx="8848725" cy="462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70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113329" y="1916832"/>
            <a:ext cx="2978189" cy="4032447"/>
          </a:xfrm>
          <a:solidFill>
            <a:schemeClr val="accent4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1800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مورد محتمل( </a:t>
            </a:r>
            <a:r>
              <a:rPr lang="en-US" sz="1800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Probable</a:t>
            </a:r>
            <a:r>
              <a:rPr lang="fa-IR" sz="1800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)</a:t>
            </a:r>
          </a:p>
          <a:p>
            <a:pPr marL="0" indent="0">
              <a:buNone/>
            </a:pPr>
            <a:r>
              <a:rPr lang="fa-IR" sz="1500" dirty="0">
                <a:cs typeface="B Titr" panose="00000700000000000000" pitchFamily="2" charset="-78"/>
              </a:rPr>
              <a:t>مورد </a:t>
            </a:r>
            <a:r>
              <a:rPr lang="fa-IR" sz="1500" dirty="0" err="1">
                <a:cs typeface="B Titr" panose="00000700000000000000" pitchFamily="2" charset="-78"/>
              </a:rPr>
              <a:t>مشكوك</a:t>
            </a:r>
            <a:r>
              <a:rPr lang="fa-IR" sz="1500" dirty="0">
                <a:cs typeface="B Titr" panose="00000700000000000000" pitchFamily="2" charset="-78"/>
              </a:rPr>
              <a:t> به علاوه </a:t>
            </a:r>
            <a:r>
              <a:rPr lang="fa-IR" sz="1500" dirty="0" err="1">
                <a:cs typeface="B Titr" panose="00000700000000000000" pitchFamily="2" charset="-78"/>
              </a:rPr>
              <a:t>يك</a:t>
            </a:r>
            <a:r>
              <a:rPr lang="fa-IR" sz="1500" dirty="0">
                <a:cs typeface="B Titr" panose="00000700000000000000" pitchFamily="2" charset="-78"/>
              </a:rPr>
              <a:t> </a:t>
            </a:r>
            <a:r>
              <a:rPr lang="fa-IR" sz="1500" dirty="0" err="1">
                <a:cs typeface="B Titr" panose="00000700000000000000" pitchFamily="2" charset="-78"/>
              </a:rPr>
              <a:t>يا</a:t>
            </a:r>
            <a:r>
              <a:rPr lang="fa-IR" sz="1500" dirty="0">
                <a:cs typeface="B Titr" panose="00000700000000000000" pitchFamily="2" charset="-78"/>
              </a:rPr>
              <a:t> هر دو مورد </a:t>
            </a:r>
            <a:r>
              <a:rPr lang="fa-IR" sz="1500" dirty="0" err="1">
                <a:cs typeface="B Titr" panose="00000700000000000000" pitchFamily="2" charset="-78"/>
              </a:rPr>
              <a:t>زير</a:t>
            </a:r>
            <a:r>
              <a:rPr lang="fa-IR" sz="1500" dirty="0">
                <a:cs typeface="B Titr" panose="00000700000000000000" pitchFamily="2" charset="-78"/>
              </a:rPr>
              <a:t> :</a:t>
            </a:r>
          </a:p>
          <a:p>
            <a:r>
              <a:rPr lang="fa-IR" sz="1500" dirty="0">
                <a:cs typeface="B Titr" panose="00000700000000000000" pitchFamily="2" charset="-78"/>
              </a:rPr>
              <a:t>آزمایش </a:t>
            </a:r>
            <a:r>
              <a:rPr lang="fa-IR" sz="1500" dirty="0" err="1">
                <a:cs typeface="B Titr" panose="00000700000000000000" pitchFamily="2" charset="-78"/>
              </a:rPr>
              <a:t>ويدال</a:t>
            </a:r>
            <a:r>
              <a:rPr lang="fa-IR" sz="1500" dirty="0">
                <a:cs typeface="B Titr" panose="00000700000000000000" pitchFamily="2" charset="-78"/>
              </a:rPr>
              <a:t> با افزایش 4 برابر تیتر </a:t>
            </a:r>
            <a:r>
              <a:rPr lang="en-US" sz="1500" dirty="0">
                <a:cs typeface="B Titr" panose="00000700000000000000" pitchFamily="2" charset="-78"/>
              </a:rPr>
              <a:t>O</a:t>
            </a:r>
            <a:r>
              <a:rPr lang="fa-IR" sz="1500" dirty="0">
                <a:cs typeface="B Titr" panose="00000700000000000000" pitchFamily="2" charset="-78"/>
              </a:rPr>
              <a:t> ظرف 2 هفته </a:t>
            </a:r>
          </a:p>
          <a:p>
            <a:r>
              <a:rPr lang="fa-IR" sz="1500" dirty="0">
                <a:cs typeface="B Titr" panose="00000700000000000000" pitchFamily="2" charset="-78"/>
              </a:rPr>
              <a:t> وجود موارد </a:t>
            </a:r>
            <a:r>
              <a:rPr lang="fa-IR" sz="1500" dirty="0" err="1">
                <a:cs typeface="B Titr" panose="00000700000000000000" pitchFamily="2" charset="-78"/>
              </a:rPr>
              <a:t>بيماري</a:t>
            </a:r>
            <a:r>
              <a:rPr lang="fa-IR" sz="1500" dirty="0">
                <a:cs typeface="B Titr" panose="00000700000000000000" pitchFamily="2" charset="-78"/>
              </a:rPr>
              <a:t> در اطرافیان </a:t>
            </a:r>
            <a:r>
              <a:rPr lang="fa-IR" sz="1500" dirty="0" err="1">
                <a:cs typeface="B Titr" panose="00000700000000000000" pitchFamily="2" charset="-78"/>
              </a:rPr>
              <a:t>يا</a:t>
            </a:r>
            <a:r>
              <a:rPr lang="fa-IR" sz="1500" dirty="0">
                <a:cs typeface="B Titr" panose="00000700000000000000" pitchFamily="2" charset="-78"/>
              </a:rPr>
              <a:t> منطقه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95396" y="1916832"/>
            <a:ext cx="2865233" cy="4032447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txBody>
          <a:bodyPr>
            <a:normAutofit fontScale="85000" lnSpcReduction="10000"/>
          </a:bodyPr>
          <a:lstStyle/>
          <a:p>
            <a:pPr marL="0" indent="0">
              <a:buClr>
                <a:srgbClr val="903163"/>
              </a:buClr>
              <a:buNone/>
            </a:pPr>
            <a:r>
              <a:rPr lang="fa-IR" sz="2400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مورد مشکوک (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Suspected</a:t>
            </a:r>
            <a:r>
              <a:rPr lang="fa-I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2400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)</a:t>
            </a:r>
            <a:endParaRPr lang="en-US" sz="2400" dirty="0">
              <a:solidFill>
                <a:srgbClr val="FF0000"/>
              </a:solidFill>
              <a:latin typeface="2Lotus"/>
              <a:cs typeface="B Titr" panose="00000700000000000000" pitchFamily="2" charset="-78"/>
            </a:endParaRPr>
          </a:p>
          <a:p>
            <a:pPr marL="0" indent="0" algn="ctr">
              <a:lnSpc>
                <a:spcPct val="200000"/>
              </a:lnSpc>
              <a:buClr>
                <a:srgbClr val="903163"/>
              </a:buClr>
              <a:buNone/>
            </a:pPr>
            <a:r>
              <a:rPr lang="fa-IR" dirty="0" err="1">
                <a:cs typeface="B Titr" panose="00000700000000000000" pitchFamily="2" charset="-78"/>
              </a:rPr>
              <a:t>كليه</a:t>
            </a:r>
            <a:r>
              <a:rPr lang="fa-IR" dirty="0">
                <a:cs typeface="B Titr" panose="00000700000000000000" pitchFamily="2" charset="-78"/>
              </a:rPr>
              <a:t> افرادی </a:t>
            </a:r>
            <a:r>
              <a:rPr lang="fa-IR" dirty="0" err="1">
                <a:cs typeface="B Titr" panose="00000700000000000000" pitchFamily="2" charset="-78"/>
              </a:rPr>
              <a:t>كه</a:t>
            </a:r>
            <a:r>
              <a:rPr lang="fa-IR" dirty="0">
                <a:cs typeface="B Titr" panose="00000700000000000000" pitchFamily="2" charset="-78"/>
              </a:rPr>
              <a:t> علائم بالینی مطابق تیفوئید داشته باشند.</a:t>
            </a:r>
          </a:p>
          <a:p>
            <a:pPr marL="0" indent="0" algn="ctr">
              <a:lnSpc>
                <a:spcPct val="200000"/>
              </a:lnSpc>
              <a:buClr>
                <a:srgbClr val="903163"/>
              </a:buClr>
              <a:buNone/>
            </a:pPr>
            <a:r>
              <a:rPr lang="fa-IR" dirty="0">
                <a:cs typeface="B Titr" panose="00000700000000000000" pitchFamily="2" charset="-78"/>
              </a:rPr>
              <a:t>تب بیشتر از </a:t>
            </a:r>
            <a:r>
              <a:rPr lang="fa-IR" dirty="0" err="1">
                <a:cs typeface="B Titr" panose="00000700000000000000" pitchFamily="2" charset="-78"/>
              </a:rPr>
              <a:t>يك</a:t>
            </a:r>
            <a:r>
              <a:rPr lang="fa-IR" dirty="0">
                <a:cs typeface="B Titr" panose="00000700000000000000" pitchFamily="2" charset="-78"/>
              </a:rPr>
              <a:t> هفته ، سردرد ، تهوع و استفراغ ، دل درد ، ضعف ،یبوست </a:t>
            </a:r>
            <a:r>
              <a:rPr lang="fa-IR" dirty="0" err="1">
                <a:cs typeface="B Titr" panose="00000700000000000000" pitchFamily="2" charset="-78"/>
              </a:rPr>
              <a:t>يا</a:t>
            </a:r>
            <a:r>
              <a:rPr lang="fa-IR" dirty="0">
                <a:cs typeface="B Titr" panose="00000700000000000000" pitchFamily="2" charset="-78"/>
              </a:rPr>
              <a:t> اسهال ، سرگیجه، </a:t>
            </a:r>
            <a:r>
              <a:rPr lang="fa-IR" dirty="0" err="1">
                <a:cs typeface="B Titr" panose="00000700000000000000" pitchFamily="2" charset="-78"/>
              </a:rPr>
              <a:t>بزرگي</a:t>
            </a:r>
            <a:r>
              <a:rPr lang="fa-IR" dirty="0">
                <a:cs typeface="B Titr" panose="00000700000000000000" pitchFamily="2" charset="-78"/>
              </a:rPr>
              <a:t> طحال ،</a:t>
            </a:r>
            <a:r>
              <a:rPr lang="en-US" b="1" dirty="0">
                <a:cs typeface="B Titr" panose="00000700000000000000" pitchFamily="2" charset="-78"/>
              </a:rPr>
              <a:t>Rose spots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2172" y="154182"/>
            <a:ext cx="8858457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fa-IR" dirty="0">
                <a:solidFill>
                  <a:schemeClr val="tx1"/>
                </a:solidFill>
              </a:rPr>
              <a:t>تعاریف موارد بیماری در برنامه کشوری مراقبت تیفوئید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104887" y="1916832"/>
            <a:ext cx="2904565" cy="41044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vert="horz" lIns="68580" tIns="34290" rIns="68580" bIns="34290" rtlCol="0">
            <a:normAutofit fontScale="85000" lnSpcReduction="20000"/>
          </a:bodyPr>
          <a:lstStyle>
            <a:lvl1pPr marL="228600" indent="-228600" algn="r" defTabSz="914400" rtl="1" eaLnBrk="1" latinLnBrk="0" hangingPunct="1">
              <a:lnSpc>
                <a:spcPct val="150000"/>
              </a:lnSpc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800">
              <a:spcBef>
                <a:spcPts val="750"/>
              </a:spcBef>
              <a:buNone/>
            </a:pPr>
            <a:r>
              <a:rPr lang="fa-IR" sz="2325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مورد قطعی(</a:t>
            </a:r>
            <a:r>
              <a:rPr lang="en-US" sz="2325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Confirmed </a:t>
            </a:r>
            <a:r>
              <a:rPr lang="fa-IR" sz="2325" dirty="0">
                <a:solidFill>
                  <a:srgbClr val="FF0000"/>
                </a:solidFill>
                <a:latin typeface="2Lotus"/>
                <a:cs typeface="B Titr" panose="00000700000000000000" pitchFamily="2" charset="-78"/>
              </a:rPr>
              <a:t>)</a:t>
            </a:r>
          </a:p>
          <a:p>
            <a:pPr marL="0" indent="0" algn="ctr" defTabSz="685800">
              <a:spcBef>
                <a:spcPts val="750"/>
              </a:spcBef>
              <a:buNone/>
            </a:pP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تیفوئید محتمل بعلاوه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يك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يا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هر دو مورد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زير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:</a:t>
            </a:r>
          </a:p>
          <a:p>
            <a:pPr marL="0" indent="0" algn="ctr" defTabSz="685800">
              <a:spcBef>
                <a:spcPts val="750"/>
              </a:spcBef>
              <a:buNone/>
            </a:pPr>
            <a:endParaRPr lang="fa-IR" sz="1950" dirty="0">
              <a:solidFill>
                <a:srgbClr val="2683C6">
                  <a:lumMod val="50000"/>
                </a:srgbClr>
              </a:solidFill>
              <a:latin typeface="Calibri"/>
              <a:cs typeface="B Titr" panose="00000700000000000000" pitchFamily="2" charset="-78"/>
            </a:endParaRPr>
          </a:p>
          <a:p>
            <a:pPr marL="171450" indent="-171450" defTabSz="685800">
              <a:spcBef>
                <a:spcPts val="750"/>
              </a:spcBef>
              <a:buClr>
                <a:srgbClr val="903163"/>
              </a:buClr>
            </a:pP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كشت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مثبت سالمونلا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تيفي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از خون، مغز استخوان ، ادرار ، مدفوع ، </a:t>
            </a:r>
            <a:r>
              <a:rPr lang="en-US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rose spots 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يا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ترشحات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دوازدهه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،</a:t>
            </a:r>
            <a:r>
              <a:rPr lang="en-US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</a:t>
            </a:r>
            <a:endParaRPr lang="fa-IR" sz="1950" dirty="0">
              <a:solidFill>
                <a:srgbClr val="2683C6">
                  <a:lumMod val="50000"/>
                </a:srgbClr>
              </a:solidFill>
              <a:latin typeface="Calibri"/>
              <a:cs typeface="B Titr" panose="00000700000000000000" pitchFamily="2" charset="-78"/>
            </a:endParaRPr>
          </a:p>
          <a:p>
            <a:pPr marL="171450" indent="-171450" defTabSz="685800">
              <a:spcBef>
                <a:spcPts val="750"/>
              </a:spcBef>
              <a:buClr>
                <a:srgbClr val="903163"/>
              </a:buClr>
            </a:pP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يافتن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آنتی ژن اختصاصی در ادرار </a:t>
            </a:r>
            <a:r>
              <a:rPr lang="fa-IR" sz="1950" dirty="0" err="1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يا</a:t>
            </a:r>
            <a:r>
              <a:rPr lang="fa-IR" sz="1950" dirty="0">
                <a:solidFill>
                  <a:srgbClr val="2683C6">
                    <a:lumMod val="50000"/>
                  </a:srgbClr>
                </a:solidFill>
                <a:latin typeface="Calibri"/>
                <a:cs typeface="B Titr" panose="00000700000000000000" pitchFamily="2" charset="-78"/>
              </a:rPr>
              <a:t> سرم</a:t>
            </a:r>
            <a:endParaRPr lang="en-US" sz="1950" dirty="0">
              <a:solidFill>
                <a:srgbClr val="2683C6">
                  <a:lumMod val="50000"/>
                </a:srgbClr>
              </a:solidFill>
              <a:latin typeface="Calibri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3079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2172" y="124926"/>
            <a:ext cx="8618300" cy="1325563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fa-IR" sz="2400" dirty="0">
                <a:solidFill>
                  <a:schemeClr val="tx1"/>
                </a:solidFill>
              </a:rPr>
              <a:t>مجموع تعداد موارد مشکوک، محتمل و قطعی تیفوئید گزارش شده از  هریک از دانشگاه های علوم پزشکی کشور ،سال 1404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EC6E8E-47F9-E636-195C-678257778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90762"/>
            <a:ext cx="8724900" cy="351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46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14652"/>
              </p:ext>
            </p:extLst>
          </p:nvPr>
        </p:nvGraphicFramePr>
        <p:xfrm>
          <a:off x="41218" y="764704"/>
          <a:ext cx="9067286" cy="5933460"/>
        </p:xfrm>
        <a:graphic>
          <a:graphicData uri="http://schemas.openxmlformats.org/drawingml/2006/table">
            <a:tbl>
              <a:tblPr rtl="1">
                <a:tableStyleId>{9DCAF9ED-07DC-4A11-8D7F-57B35C25682E}</a:tableStyleId>
              </a:tblPr>
              <a:tblGrid>
                <a:gridCol w="846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3713231372"/>
                    </a:ext>
                  </a:extLst>
                </a:gridCol>
                <a:gridCol w="755607">
                  <a:extLst>
                    <a:ext uri="{9D8B030D-6E8A-4147-A177-3AD203B41FA5}">
                      <a16:colId xmlns:a16="http://schemas.microsoft.com/office/drawing/2014/main" val="3105753509"/>
                    </a:ext>
                  </a:extLst>
                </a:gridCol>
              </a:tblGrid>
              <a:tr h="494455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شهرستان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1394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1395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1396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1397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1398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1399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1403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بانه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بیجار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10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(2)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8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(2)</a:t>
                      </a:r>
                      <a:endParaRPr lang="fa-IR" sz="2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دهگلان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دیواندره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10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(6)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(2)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(2)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سروآباد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سقز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سنندج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34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63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28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(1)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قروه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52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(1)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كامیاران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>
                          <a:effectLst/>
                          <a:cs typeface="B Mitra" panose="00000400000000000000" pitchFamily="2" charset="-78"/>
                        </a:rPr>
                        <a:t>4</a:t>
                      </a:r>
                      <a:endParaRPr lang="fa-IR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>
                          <a:effectLst/>
                          <a:cs typeface="B Mitra" panose="00000400000000000000" pitchFamily="2" charset="-78"/>
                        </a:rPr>
                        <a:t>4</a:t>
                      </a:r>
                      <a:endParaRPr lang="fa-IR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800" b="1" u="none" strike="noStrike" dirty="0">
                          <a:effectLst/>
                          <a:cs typeface="B Mitra" panose="00000400000000000000" pitchFamily="2" charset="-78"/>
                        </a:rPr>
                        <a:t>مریوان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2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4455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  <a:cs typeface="B Mitra" panose="00000400000000000000" pitchFamily="2" charset="-78"/>
                        </a:rPr>
                        <a:t>استان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6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16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6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u="none" strike="noStrike" dirty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106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(9)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91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(4)</a:t>
                      </a:r>
                      <a:endParaRPr lang="fa-IR" sz="2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66</a:t>
                      </a:r>
                      <a:r>
                        <a:rPr lang="fa-IR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(2)</a:t>
                      </a:r>
                      <a:endParaRPr lang="fa-IR" sz="2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10362" y="116632"/>
            <a:ext cx="8568949" cy="564337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fa-IR" sz="2000" b="1" dirty="0">
                <a:solidFill>
                  <a:srgbClr val="FF0000"/>
                </a:solidFill>
                <a:latin typeface="+mn-lt"/>
                <a:ea typeface="+mn-ea"/>
                <a:cs typeface="B Mitra" panose="00000400000000000000" pitchFamily="2" charset="-78"/>
              </a:rPr>
              <a:t>فروانی</a:t>
            </a:r>
            <a:r>
              <a:rPr lang="fa-IR" sz="2000" b="1" dirty="0">
                <a:latin typeface="+mn-lt"/>
                <a:ea typeface="+mn-ea"/>
                <a:cs typeface="B Mitra" panose="00000400000000000000" pitchFamily="2" charset="-78"/>
              </a:rPr>
              <a:t> موارد </a:t>
            </a:r>
            <a:r>
              <a:rPr lang="fa-IR" sz="2000" b="1" dirty="0">
                <a:solidFill>
                  <a:srgbClr val="FF0000"/>
                </a:solidFill>
                <a:latin typeface="+mn-lt"/>
                <a:ea typeface="+mn-ea"/>
                <a:cs typeface="B Mitra" panose="00000400000000000000" pitchFamily="2" charset="-78"/>
              </a:rPr>
              <a:t>تیفوئید</a:t>
            </a:r>
            <a:r>
              <a:rPr lang="fa-IR" sz="2000" b="1" dirty="0">
                <a:latin typeface="+mn-lt"/>
                <a:ea typeface="+mn-ea"/>
                <a:cs typeface="B Mitra" panose="00000400000000000000" pitchFamily="2" charset="-78"/>
              </a:rPr>
              <a:t> شناسایی شده در استان طی سالهای 1394 لغایت 1403</a:t>
            </a:r>
            <a:endParaRPr lang="en-US" sz="2000" b="1" dirty="0">
              <a:latin typeface="+mn-lt"/>
              <a:ea typeface="+mn-ea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76435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217519"/>
              </p:ext>
            </p:extLst>
          </p:nvPr>
        </p:nvGraphicFramePr>
        <p:xfrm>
          <a:off x="251522" y="908720"/>
          <a:ext cx="8712957" cy="5688630"/>
        </p:xfrm>
        <a:graphic>
          <a:graphicData uri="http://schemas.openxmlformats.org/drawingml/2006/table">
            <a:tbl>
              <a:tblPr rtl="1">
                <a:tableStyleId>{9DCAF9ED-07DC-4A11-8D7F-57B35C25682E}</a:tableStyleId>
              </a:tblPr>
              <a:tblGrid>
                <a:gridCol w="1360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976023832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4170125867"/>
                    </a:ext>
                  </a:extLst>
                </a:gridCol>
                <a:gridCol w="612728">
                  <a:extLst>
                    <a:ext uri="{9D8B030D-6E8A-4147-A177-3AD203B41FA5}">
                      <a16:colId xmlns:a16="http://schemas.microsoft.com/office/drawing/2014/main" val="2945322574"/>
                    </a:ext>
                  </a:extLst>
                </a:gridCol>
              </a:tblGrid>
              <a:tr h="568863">
                <a:tc>
                  <a:txBody>
                    <a:bodyPr/>
                    <a:lstStyle/>
                    <a:p>
                      <a:pPr algn="ctr" rtl="0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1394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1395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1396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1397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1398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1399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1405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</a:rPr>
                        <a:t>بانه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9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(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9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2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>
                          <a:effectLst/>
                        </a:rPr>
                        <a:t>1</a:t>
                      </a:r>
                      <a:endParaRPr lang="fa-IR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</a:rPr>
                        <a:t>بیجار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</a:t>
                      </a:r>
                      <a:r>
                        <a:rPr lang="fa-I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5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دهگلان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دیواندره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</a:rPr>
                        <a:t>سقز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2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2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 dirty="0">
                          <a:effectLst/>
                        </a:rPr>
                        <a:t>سنندج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3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2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3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>
                          <a:effectLst/>
                        </a:rPr>
                        <a:t>قروه</a:t>
                      </a:r>
                      <a:endParaRPr lang="fa-IR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5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2000" b="1" u="none" strike="noStrike">
                          <a:effectLst/>
                        </a:rPr>
                        <a:t>مریوان</a:t>
                      </a:r>
                      <a:endParaRPr lang="fa-IR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 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8863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استان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13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9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7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5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</a:t>
                      </a:r>
                      <a:r>
                        <a:rPr lang="fa-IR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10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u="none" strike="noStrike" dirty="0">
                          <a:effectLst/>
                        </a:rPr>
                        <a:t>2</a:t>
                      </a:r>
                      <a:endParaRPr lang="fa-I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4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(</a:t>
                      </a:r>
                      <a:r>
                        <a:rPr lang="fa-I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2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B Mitra" panose="00000400000000000000" pitchFamily="2" charset="-78"/>
                        </a:rPr>
                        <a:t>)</a:t>
                      </a:r>
                      <a:endParaRPr lang="fa-IR" sz="20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395536" y="116632"/>
            <a:ext cx="8229600" cy="66854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B Mitra" panose="00000400000000000000" pitchFamily="2" charset="-78"/>
              </a:rPr>
              <a:t>فروانی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/>
                <a:ea typeface="+mj-ea"/>
                <a:cs typeface="B Mitra" panose="00000400000000000000" pitchFamily="2" charset="-78"/>
              </a:rPr>
              <a:t> موارد مشکوک به بوتولیسم در استان طی سالهای 1394 لغایت 1405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/>
              <a:ea typeface="+mj-ea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20481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0649"/>
            <a:ext cx="7886700" cy="903638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fa-IR" sz="2800" dirty="0">
                <a:cs typeface="B Titr" pitchFamily="2" charset="-78"/>
              </a:rPr>
              <a:t>جدول </a:t>
            </a:r>
            <a:r>
              <a:rPr lang="fa-IR" sz="2800" dirty="0">
                <a:solidFill>
                  <a:srgbClr val="FF0000"/>
                </a:solidFill>
                <a:cs typeface="B Titr" pitchFamily="2" charset="-78"/>
              </a:rPr>
              <a:t>موارد اسهال آبکی </a:t>
            </a:r>
            <a:r>
              <a:rPr lang="fa-IR" sz="2800" dirty="0">
                <a:cs typeface="B Titr" pitchFamily="2" charset="-78"/>
              </a:rPr>
              <a:t>به تفکیک شهرستان در سال </a:t>
            </a: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1404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646"/>
              </p:ext>
            </p:extLst>
          </p:nvPr>
        </p:nvGraphicFramePr>
        <p:xfrm>
          <a:off x="126128" y="1268764"/>
          <a:ext cx="8622343" cy="532858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907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88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00811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5313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cs typeface="B Titr" pitchFamily="2" charset="-78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فروردین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اردیبهشت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خرداد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تیر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مرداد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شهریور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مهر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آبان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آذر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دی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بهمن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اسفند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کل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بانه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476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1458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بیجار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469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968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247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3699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دهگلان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1906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دیواندره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403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1613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سروآباد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359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سقز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1345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1198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987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1740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2290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3217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2288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1653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1814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895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785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923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19135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سنندج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538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1730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2108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2286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3397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3601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3106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2764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2343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1983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3056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2864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29776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قروه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كامیاران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689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مریوان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81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98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759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solidFill>
                            <a:srgbClr val="FF0000"/>
                          </a:solidFill>
                          <a:cs typeface="B Titr" pitchFamily="2" charset="-78"/>
                        </a:rPr>
                        <a:t>استان</a:t>
                      </a:r>
                      <a:endParaRPr lang="fa-IR" sz="1600" b="0" i="0" u="none" strike="noStrike" dirty="0">
                        <a:solidFill>
                          <a:srgbClr val="FF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2342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3499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3826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5267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7920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9486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6145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5014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4687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3335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4250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4192</a:t>
                      </a: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59963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1"/>
            <a:ext cx="8280920" cy="864094"/>
          </a:xfrm>
        </p:spPr>
        <p:txBody>
          <a:bodyPr>
            <a:noAutofit/>
          </a:bodyPr>
          <a:lstStyle/>
          <a:p>
            <a:r>
              <a:rPr lang="fa-IR" sz="2400" dirty="0">
                <a:cs typeface="B Titr" pitchFamily="2" charset="-78"/>
              </a:rPr>
              <a:t>جدول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تعداد</a:t>
            </a:r>
            <a:r>
              <a:rPr lang="fa-IR" sz="2400" dirty="0">
                <a:cs typeface="B Titr" pitchFamily="2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موارد </a:t>
            </a:r>
            <a:r>
              <a:rPr lang="fa-IR" sz="2400" dirty="0">
                <a:cs typeface="B Titr" pitchFamily="2" charset="-78"/>
              </a:rPr>
              <a:t>بیماریهای منتقله به تفکیک شهرستان در سال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1404</a:t>
            </a:r>
            <a:br>
              <a:rPr lang="fa-IR" sz="2400" dirty="0">
                <a:cs typeface="B Titr" pitchFamily="2" charset="-78"/>
              </a:rPr>
            </a:br>
            <a:endParaRPr lang="en-US" sz="24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5FD4AB-87F5-273D-A779-B1A24FCE7B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454786"/>
              </p:ext>
            </p:extLst>
          </p:nvPr>
        </p:nvGraphicFramePr>
        <p:xfrm>
          <a:off x="179512" y="1052735"/>
          <a:ext cx="8712968" cy="5616631"/>
        </p:xfrm>
        <a:graphic>
          <a:graphicData uri="http://schemas.openxmlformats.org/drawingml/2006/table">
            <a:tbl>
              <a:tblPr rtl="1">
                <a:effectLst>
                  <a:innerShdw blurRad="292100" dist="749300" dir="12900000">
                    <a:srgbClr val="7030A0">
                      <a:alpha val="56000"/>
                    </a:srgbClr>
                  </a:innerShdw>
                </a:effectLst>
                <a:tableStyleId>{10A1B5D5-9B99-4C35-A422-299274C87663}</a:tableStyleId>
              </a:tblPr>
              <a:tblGrid>
                <a:gridCol w="1089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535036379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3205440129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91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360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u="none" strike="noStrike" dirty="0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 </a:t>
                      </a:r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شهرستان</a:t>
                      </a:r>
                      <a:endParaRPr lang="en-US" sz="1400" b="1" i="0" u="none" strike="noStrike" dirty="0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 کودکان ریر 5 سال 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تعداد نمونه گیری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اسهال حاد آبکی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اسهال خونی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تیفوئید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0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طغیان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FFFF0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بانه</a:t>
                      </a:r>
                      <a:endParaRPr lang="fa-IR" sz="1400" b="1" i="0" u="none" strike="noStrike" dirty="0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180949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13636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486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1458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بیجار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92468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4852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3699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31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دهگلان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73089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4962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91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1906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دیواندره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88209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6087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1613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سروآباد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47973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2735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359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سقز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249392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15466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503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19135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</a:t>
                      </a:r>
                      <a:endParaRPr 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سنندج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515120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29959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402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29776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قروه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149007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8493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کامیاران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111839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6675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689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fa-I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  <a:endParaRPr lang="en-US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>
                          <a:solidFill>
                            <a:srgbClr val="002060"/>
                          </a:solidFill>
                          <a:cs typeface="B Titr" pitchFamily="2" charset="-78"/>
                        </a:rPr>
                        <a:t>مریوان</a:t>
                      </a:r>
                      <a:endParaRPr lang="fa-IR" sz="1400" b="1" i="0" u="none" strike="noStrike">
                        <a:solidFill>
                          <a:srgbClr val="00206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221341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16490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281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759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1" u="none" strike="noStrike" dirty="0">
                          <a:solidFill>
                            <a:srgbClr val="FF0000"/>
                          </a:solidFill>
                          <a:cs typeface="B Titr" pitchFamily="2" charset="-78"/>
                        </a:rPr>
                        <a:t>استان</a:t>
                      </a:r>
                      <a:endParaRPr lang="fa-IR" sz="1400" b="1" i="0" u="none" strike="noStrike" dirty="0">
                        <a:solidFill>
                          <a:srgbClr val="FF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1729387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109355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3255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59963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fa-IR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537</a:t>
                      </a:r>
                      <a:endParaRPr lang="en-US" sz="1800" b="1" i="0" u="none" strike="noStrike" kern="1200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fa-IR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66</a:t>
                      </a:r>
                      <a:endParaRPr lang="en-US" sz="1800" b="1" i="0" u="none" strike="noStrike" kern="1200" dirty="0">
                        <a:solidFill>
                          <a:srgbClr val="FF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en-US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96</a:t>
                      </a:r>
                    </a:p>
                  </a:txBody>
                  <a:tcPr marL="9525" marR="9525" marT="9525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00B0F0">
                        <a:alpha val="4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2190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506" y="260648"/>
            <a:ext cx="8229600" cy="720080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fa-IR" sz="2400" dirty="0">
                <a:cs typeface="B Titr" pitchFamily="2" charset="-78"/>
              </a:rPr>
              <a:t>جدول موارد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نمونه گیری التور </a:t>
            </a:r>
            <a:r>
              <a:rPr lang="fa-IR" sz="2400" dirty="0">
                <a:cs typeface="B Titr" pitchFamily="2" charset="-78"/>
              </a:rPr>
              <a:t>به تفکیک شهرستان در سال </a:t>
            </a:r>
            <a:r>
              <a:rPr lang="fa-IR" sz="2800" dirty="0">
                <a:cs typeface="B Titr" pitchFamily="2" charset="-78"/>
              </a:rPr>
              <a:t>1404</a:t>
            </a: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985176"/>
              </p:ext>
            </p:extLst>
          </p:nvPr>
        </p:nvGraphicFramePr>
        <p:xfrm>
          <a:off x="126128" y="1268764"/>
          <a:ext cx="8766356" cy="5328587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92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823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02495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5313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cs typeface="B Titr" pitchFamily="2" charset="-78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فروردین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اردیبهشت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خرداد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u="none" strike="noStrike" dirty="0">
                          <a:cs typeface="B Titr" pitchFamily="2" charset="-78"/>
                        </a:rPr>
                        <a:t>تیر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مرداد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شهریور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مهر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آبان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آذر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دی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بهمن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a-IR" sz="1200" b="0" i="0" u="none" strike="noStrike" dirty="0">
                          <a:solidFill>
                            <a:srgbClr val="000000"/>
                          </a:solidFill>
                          <a:latin typeface="Calibri"/>
                          <a:cs typeface="B Titr" pitchFamily="2" charset="-78"/>
                        </a:rPr>
                        <a:t>اسفند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کل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بانه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486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بیجار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دهگلان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دیواندره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سروآباد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سقز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503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سنندج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402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قروه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كامیاران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مریوان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34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610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solidFill>
                            <a:srgbClr val="FF0000"/>
                          </a:solidFill>
                          <a:cs typeface="B Titr" pitchFamily="2" charset="-78"/>
                        </a:rPr>
                        <a:t>استان</a:t>
                      </a:r>
                      <a:endParaRPr lang="fa-IR" sz="1600" b="0" i="0" u="none" strike="noStrike" dirty="0">
                        <a:solidFill>
                          <a:srgbClr val="FF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583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619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627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150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167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59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101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3255</a:t>
                      </a:r>
                    </a:p>
                  </a:txBody>
                  <a:tcPr marL="9525" marR="9525" marT="9525" marB="0" anchor="b">
                    <a:gradFill>
                      <a:gsLst>
                        <a:gs pos="37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943" y="194571"/>
            <a:ext cx="7886700" cy="714149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fa-IR" sz="2400" dirty="0">
                <a:cs typeface="B Titr" pitchFamily="2" charset="-78"/>
              </a:rPr>
              <a:t>جدول </a:t>
            </a: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نمونه گیری </a:t>
            </a:r>
            <a:r>
              <a:rPr lang="fa-IR" sz="2400" dirty="0">
                <a:cs typeface="B Titr" pitchFamily="2" charset="-78"/>
              </a:rPr>
              <a:t>التور به تفکیک شهرستان در سال 1404</a:t>
            </a: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39301"/>
              </p:ext>
            </p:extLst>
          </p:nvPr>
        </p:nvGraphicFramePr>
        <p:xfrm>
          <a:off x="362618" y="1052736"/>
          <a:ext cx="8406311" cy="561069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092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2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2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2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27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27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85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cs typeface="B Titr" pitchFamily="2" charset="-78"/>
                        </a:rPr>
                        <a:t> </a:t>
                      </a:r>
                      <a:r>
                        <a:rPr lang="fa-IR" sz="1800" u="none" strike="noStrike" dirty="0">
                          <a:cs typeface="B Titr" pitchFamily="2" charset="-78"/>
                        </a:rPr>
                        <a:t>شهرستان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جمعیت کودکان زیر 5 سال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کل موارد اسهالی گزارش شده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latin typeface="B Mitra"/>
                        <a:ea typeface="+mn-ea"/>
                        <a:cs typeface="B Mitra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FF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کل موارد </a:t>
                      </a:r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نمونه گیری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fontAlgn="ctr" latinLnBrk="0" hangingPunct="1"/>
                      <a:r>
                        <a:rPr lang="fa-IR" sz="1600" b="1" i="0" u="none" strike="noStrike" kern="1200" dirty="0">
                          <a:solidFill>
                            <a:srgbClr val="FF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درصد</a:t>
                      </a:r>
                      <a:r>
                        <a:rPr lang="fa-IR" sz="1600" b="1" i="0" u="none" strike="noStrike" kern="1200" dirty="0">
                          <a:solidFill>
                            <a:srgbClr val="000000"/>
                          </a:solidFill>
                          <a:latin typeface="B Mitra"/>
                          <a:ea typeface="+mn-ea"/>
                          <a:cs typeface="B Mitra" pitchFamily="2" charset="-78"/>
                        </a:rPr>
                        <a:t> نمونه گیری(کل موارد اسهال)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FF0000"/>
                          </a:solidFill>
                          <a:latin typeface="B Mitra"/>
                          <a:cs typeface="B Mitra" pitchFamily="2" charset="-78"/>
                        </a:rPr>
                        <a:t>درصد</a:t>
                      </a:r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latin typeface="B Mitra"/>
                          <a:cs typeface="B Mitra" pitchFamily="2" charset="-78"/>
                        </a:rPr>
                        <a:t> نمونه گیری  نسبت به کودکان زیر 5 سال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بانه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13636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1458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486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59/40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3/56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بیجار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4852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3699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276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94/81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5/69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62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دهگلان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4962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1906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91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30/57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1/83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دیواندره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6087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1613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275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75/30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4/52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سروآباد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2735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359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117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71/30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4/28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سقز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15466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19135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503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54/20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3/25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سنندج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29959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29776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402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22/36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1/34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قروه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8493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569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111/66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6/70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كامیاران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6675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689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255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63/67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3/82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>
                          <a:cs typeface="B Titr" pitchFamily="2" charset="-78"/>
                        </a:rPr>
                        <a:t>مریوان</a:t>
                      </a:r>
                      <a:endParaRPr lang="fa-IR" sz="1600" b="0" i="0" u="none" strike="noStrike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16490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759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281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28/40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chemeClr val="accent2">
                            <a:lumMod val="20000"/>
                            <a:lumOff val="80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1/70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200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u="none" strike="noStrike" dirty="0">
                          <a:cs typeface="B Titr" pitchFamily="2" charset="-78"/>
                        </a:rPr>
                        <a:t>استان</a:t>
                      </a:r>
                      <a:endParaRPr lang="fa-IR" sz="1600" b="0" i="0" u="none" strike="noStrike" dirty="0">
                        <a:solidFill>
                          <a:srgbClr val="000000"/>
                        </a:solidFill>
                        <a:latin typeface="Calibri"/>
                        <a:cs typeface="B Titr" pitchFamily="2" charset="-78"/>
                      </a:endParaRP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109355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59963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3255</a:t>
                      </a:r>
                    </a:p>
                  </a:txBody>
                  <a:tcPr marL="9525" marR="9525" marT="9525" marB="0" anchor="b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49/61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2/98</a:t>
                      </a:r>
                    </a:p>
                  </a:txBody>
                  <a:tcPr marL="9525" marR="9525" marT="9525" marB="0" anchor="ctr">
                    <a:gradFill>
                      <a:gsLst>
                        <a:gs pos="61000">
                          <a:srgbClr val="D8DCE1"/>
                        </a:gs>
                        <a:gs pos="34000">
                          <a:srgbClr val="00B050"/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84000">
                          <a:srgbClr val="85AA91"/>
                        </a:gs>
                        <a:gs pos="100000">
                          <a:schemeClr val="accent6">
                            <a:lumMod val="75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6489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fa-IR" dirty="0">
                <a:solidFill>
                  <a:schemeClr val="tx1"/>
                </a:solidFill>
              </a:rPr>
              <a:t>توزیع استانی موارد وبا در کشور- سال 1402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3825170"/>
              </p:ext>
            </p:extLst>
          </p:nvPr>
        </p:nvGraphicFramePr>
        <p:xfrm>
          <a:off x="0" y="1628800"/>
          <a:ext cx="9144000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2514601" y="2420888"/>
            <a:ext cx="5129676" cy="753893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rtl="1"/>
            <a:r>
              <a:rPr lang="fa-IR" sz="1600" b="1" dirty="0">
                <a:solidFill>
                  <a:prstClr val="white"/>
                </a:solidFill>
                <a:latin typeface="Calibri"/>
                <a:cs typeface="B Nazanin"/>
              </a:rPr>
              <a:t>در سال 1402 موارد وبا در 14 استان کشور شناسایی شده است.</a:t>
            </a:r>
            <a:endParaRPr lang="en-US" sz="1600" b="1" dirty="0">
              <a:solidFill>
                <a:prstClr val="white"/>
              </a:solidFill>
              <a:latin typeface="Calibri"/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1121376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85496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cs typeface="B Mitra" pitchFamily="2" charset="-78"/>
              </a:rPr>
              <a:t>تعداد موارد بیماری </a:t>
            </a:r>
            <a:r>
              <a:rPr lang="fa-IR" sz="2800" b="1" dirty="0">
                <a:solidFill>
                  <a:srgbClr val="FF0000"/>
                </a:solidFill>
                <a:cs typeface="B Mitra" pitchFamily="2" charset="-78"/>
              </a:rPr>
              <a:t>وبا</a:t>
            </a:r>
            <a:r>
              <a:rPr lang="fa-IR" sz="2800" b="1" dirty="0">
                <a:cs typeface="B Mitra" pitchFamily="2" charset="-78"/>
              </a:rPr>
              <a:t>  در کشور   1403</a:t>
            </a:r>
            <a:endParaRPr lang="en-US" sz="2800" b="1" dirty="0">
              <a:cs typeface="B Mitra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C30A5A-B4B2-193A-8C42-13561CAAE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33" y="1772816"/>
            <a:ext cx="838640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52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80920" cy="857865"/>
          </a:xfrm>
          <a:solidFill>
            <a:srgbClr val="FFFF00"/>
          </a:solidFill>
        </p:spPr>
        <p:txBody>
          <a:bodyPr>
            <a:noAutofit/>
          </a:bodyPr>
          <a:lstStyle/>
          <a:p>
            <a:pPr eaLnBrk="1" hangingPunct="1"/>
            <a:r>
              <a:rPr lang="ar-SA" altLang="en-US" sz="2400" dirty="0">
                <a:solidFill>
                  <a:schemeClr val="tx1"/>
                </a:solidFill>
                <a:latin typeface="B Nazanin" panose="00000400000000000000" pitchFamily="2" charset="-78"/>
              </a:rPr>
              <a:t>اهداف بررسي </a:t>
            </a:r>
            <a:r>
              <a:rPr lang="fa-IR" altLang="en-US" sz="2400" dirty="0">
                <a:solidFill>
                  <a:schemeClr val="tx1"/>
                </a:solidFill>
                <a:latin typeface="B Nazanin" panose="00000400000000000000" pitchFamily="2" charset="-78"/>
              </a:rPr>
              <a:t>طغیان بیماریهای منتقله از آب و غذا</a:t>
            </a:r>
            <a:r>
              <a:rPr lang="ar-SA" altLang="en-US" sz="2400" dirty="0">
                <a:solidFill>
                  <a:schemeClr val="tx1"/>
                </a:solidFill>
                <a:latin typeface="B Nazanin" panose="00000400000000000000" pitchFamily="2" charset="-78"/>
              </a:rPr>
              <a:t> </a:t>
            </a:r>
            <a:endParaRPr lang="en-CA" altLang="en-US" sz="2400" dirty="0">
              <a:solidFill>
                <a:schemeClr val="tx1"/>
              </a:solidFill>
              <a:latin typeface="B Nazanin" panose="00000400000000000000" pitchFamily="2" charset="-78"/>
            </a:endParaRPr>
          </a:p>
        </p:txBody>
      </p:sp>
      <p:sp>
        <p:nvSpPr>
          <p:cNvPr id="136195" name="Content Placeholder 2"/>
          <p:cNvSpPr>
            <a:spLocks noGrp="1"/>
          </p:cNvSpPr>
          <p:nvPr>
            <p:ph sz="quarter" idx="1"/>
          </p:nvPr>
        </p:nvSpPr>
        <p:spPr>
          <a:xfrm>
            <a:off x="274320" y="1628800"/>
            <a:ext cx="8618160" cy="4968552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r" rtl="1" eaLnBrk="1" hangingPunct="1">
              <a:lnSpc>
                <a:spcPct val="150000"/>
              </a:lnSpc>
            </a:pPr>
            <a:r>
              <a:rPr lang="ar-SA" altLang="en-US" sz="2400" b="1" dirty="0">
                <a:solidFill>
                  <a:schemeClr val="tx1"/>
                </a:solidFill>
                <a:cs typeface="B Mitra" panose="00000400000000000000" pitchFamily="2" charset="-78"/>
              </a:rPr>
              <a:t>تعيين علل و عواملي كه موجب بروز همه گيري شده اند</a:t>
            </a:r>
            <a:endParaRPr lang="en-CA" alt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ar-SA" altLang="en-US" sz="2400" b="1" dirty="0">
                <a:solidFill>
                  <a:schemeClr val="tx1"/>
                </a:solidFill>
                <a:cs typeface="B Mitra" panose="00000400000000000000" pitchFamily="2" charset="-78"/>
              </a:rPr>
              <a:t>شناسايي منبع يا منابع عفونت</a:t>
            </a:r>
            <a:endParaRPr lang="en-CA" alt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ar-SA" altLang="en-US" sz="2400" b="1" dirty="0">
                <a:solidFill>
                  <a:schemeClr val="tx1"/>
                </a:solidFill>
                <a:cs typeface="B Mitra" panose="00000400000000000000" pitchFamily="2" charset="-78"/>
              </a:rPr>
              <a:t>شناسايي راه هاي انتقال و انتشار</a:t>
            </a:r>
            <a:endParaRPr lang="en-CA" alt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ar-SA" altLang="en-US" sz="2400" b="1" dirty="0">
                <a:solidFill>
                  <a:schemeClr val="tx1"/>
                </a:solidFill>
                <a:cs typeface="B Mitra" panose="00000400000000000000" pitchFamily="2" charset="-78"/>
              </a:rPr>
              <a:t>تعيين دامنه همه گيري با پاسخگويي به سئوالات كي (چه زماني؟) ، كجا (چه مكاني ؟) و كي (چه كساني ؟) و چگونه (با چه كيفيتي)</a:t>
            </a:r>
            <a:endParaRPr lang="en-CA" alt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  <a:p>
            <a:pPr algn="r" rtl="1" eaLnBrk="1" hangingPunct="1">
              <a:lnSpc>
                <a:spcPct val="150000"/>
              </a:lnSpc>
            </a:pPr>
            <a:r>
              <a:rPr lang="ar-SA" altLang="en-US" sz="2400" b="1" dirty="0">
                <a:solidFill>
                  <a:schemeClr val="tx1"/>
                </a:solidFill>
                <a:cs typeface="B Mitra" panose="00000400000000000000" pitchFamily="2" charset="-78"/>
              </a:rPr>
              <a:t>ارائه پيشنهاداتي براي مبارزه با همه گيري و جلوگيري از بروز مجدد آن.</a:t>
            </a:r>
            <a:endParaRPr lang="en-CA" altLang="en-US" sz="2400" b="1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8807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>
          <a:xfrm>
            <a:off x="202206" y="259905"/>
            <a:ext cx="8690274" cy="781417"/>
          </a:xfrm>
          <a:solidFill>
            <a:srgbClr val="FFFF00"/>
          </a:solidFill>
        </p:spPr>
        <p:txBody>
          <a:bodyPr/>
          <a:lstStyle/>
          <a:p>
            <a:r>
              <a:rPr lang="ar-SA" altLang="en-US" dirty="0">
                <a:solidFill>
                  <a:schemeClr val="tx1"/>
                </a:solidFill>
                <a:latin typeface="B Nazanin" panose="00000400000000000000" pitchFamily="2" charset="-78"/>
              </a:rPr>
              <a:t>اهداف بررسي همه گيري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2800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148156"/>
              </p:ext>
            </p:extLst>
          </p:nvPr>
        </p:nvGraphicFramePr>
        <p:xfrm>
          <a:off x="1529227" y="2149080"/>
          <a:ext cx="6115050" cy="3580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772400" imgH="4114720" progId="MSGraph.Chart.8">
                  <p:embed followColorScheme="full"/>
                </p:oleObj>
              </mc:Choice>
              <mc:Fallback>
                <p:oleObj name="Chart" r:id="rId2" imgW="7772400" imgH="4114720" progId="MSGraph.Chart.8">
                  <p:embed followColorScheme="full"/>
                  <p:pic>
                    <p:nvPicPr>
                      <p:cNvPr id="12800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227" y="2149080"/>
                        <a:ext cx="6115050" cy="3580579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Triangle 4"/>
          <p:cNvSpPr/>
          <p:nvPr/>
        </p:nvSpPr>
        <p:spPr>
          <a:xfrm>
            <a:off x="5582841" y="4443413"/>
            <a:ext cx="1300163" cy="809625"/>
          </a:xfrm>
          <a:prstGeom prst="rtTriangle">
            <a:avLst/>
          </a:prstGeom>
          <a:gradFill rotWithShape="1">
            <a:gsLst>
              <a:gs pos="0">
                <a:srgbClr val="FEB80A">
                  <a:tint val="50000"/>
                  <a:satMod val="300000"/>
                </a:srgbClr>
              </a:gs>
              <a:gs pos="35000">
                <a:srgbClr val="FEB80A">
                  <a:tint val="37000"/>
                  <a:satMod val="300000"/>
                </a:srgbClr>
              </a:gs>
              <a:gs pos="100000">
                <a:srgbClr val="FEB80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EB80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defTabSz="685800">
              <a:defRPr/>
            </a:pPr>
            <a:endParaRPr lang="en-US" sz="1350" kern="0" dirty="0">
              <a:solidFill>
                <a:prstClr val="black"/>
              </a:solidFill>
              <a:latin typeface="Arial"/>
              <a:cs typeface="B Nazanin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632598" y="1987155"/>
            <a:ext cx="1369220" cy="3156346"/>
            <a:chOff x="2091" y="949"/>
            <a:chExt cx="1150" cy="2651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H="1">
              <a:off x="2832" y="1104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091" y="949"/>
              <a:ext cx="1150" cy="271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srgbClr val="FFFF66"/>
                  </a:solidFill>
                  <a:cs typeface="B Nazanin"/>
                </a:rPr>
                <a:t>تایید آزمایشگاهی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5124447" y="2158605"/>
            <a:ext cx="516732" cy="2984897"/>
            <a:chOff x="3344" y="1093"/>
            <a:chExt cx="434" cy="2507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H="1">
              <a:off x="3648" y="1104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344" y="1093"/>
              <a:ext cx="434" cy="271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srgbClr val="FFFF66"/>
                  </a:solidFill>
                  <a:cs typeface="B Nazanin"/>
                </a:rPr>
                <a:t>اقدام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grpSp>
        <p:nvGrpSpPr>
          <p:cNvPr id="12" name="Group 19"/>
          <p:cNvGrpSpPr>
            <a:grpSpLocks/>
          </p:cNvGrpSpPr>
          <p:nvPr/>
        </p:nvGrpSpPr>
        <p:grpSpPr bwMode="auto">
          <a:xfrm>
            <a:off x="2627710" y="2199679"/>
            <a:ext cx="942975" cy="2897388"/>
            <a:chOff x="1135" y="712"/>
            <a:chExt cx="792" cy="2888"/>
          </a:xfrm>
        </p:grpSpPr>
        <p:sp>
          <p:nvSpPr>
            <p:cNvPr id="13" name="Line 20"/>
            <p:cNvSpPr>
              <a:spLocks noChangeShapeType="1"/>
            </p:cNvSpPr>
            <p:nvPr/>
          </p:nvSpPr>
          <p:spPr bwMode="auto">
            <a:xfrm>
              <a:off x="1632" y="1152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14" name="Text Box 21"/>
            <p:cNvSpPr txBox="1">
              <a:spLocks noChangeArrowheads="1"/>
            </p:cNvSpPr>
            <p:nvPr/>
          </p:nvSpPr>
          <p:spPr bwMode="auto">
            <a:xfrm>
              <a:off x="1135" y="712"/>
              <a:ext cx="792" cy="552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srgbClr val="FFFF66"/>
                  </a:solidFill>
                  <a:cs typeface="B Nazanin"/>
                </a:rPr>
                <a:t>شناسایی موارد دیگر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1725216" y="1689498"/>
            <a:ext cx="956072" cy="3511153"/>
            <a:chOff x="528" y="699"/>
            <a:chExt cx="803" cy="2949"/>
          </a:xfrm>
        </p:grpSpPr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864" y="1200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17" name="Text Box 24"/>
            <p:cNvSpPr txBox="1">
              <a:spLocks noChangeArrowheads="1"/>
            </p:cNvSpPr>
            <p:nvPr/>
          </p:nvSpPr>
          <p:spPr bwMode="auto">
            <a:xfrm>
              <a:off x="528" y="699"/>
              <a:ext cx="803" cy="465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 dirty="0">
                  <a:solidFill>
                    <a:srgbClr val="FFFF66"/>
                  </a:solidFill>
                  <a:cs typeface="B Nazanin"/>
                </a:rPr>
                <a:t>شناسایی مورد اول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598320" y="3628424"/>
            <a:ext cx="225028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000">
                <a:solidFill>
                  <a:srgbClr val="154987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600">
                <a:solidFill>
                  <a:srgbClr val="154987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154987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54987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154987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987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987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987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987"/>
                </a:solidFill>
                <a:latin typeface="Arial" pitchFamily="34" charset="0"/>
              </a:defRPr>
            </a:lvl9pPr>
          </a:lstStyle>
          <a:p>
            <a:pPr algn="ctr" defTabSz="685800">
              <a:spcBef>
                <a:spcPct val="0"/>
              </a:spcBef>
              <a:buNone/>
              <a:defRPr/>
            </a:pPr>
            <a:r>
              <a:rPr lang="fa-IR" altLang="en-US" sz="1350" b="1" kern="0" dirty="0">
                <a:solidFill>
                  <a:prstClr val="black"/>
                </a:solidFill>
                <a:cs typeface="B Nazanin"/>
              </a:rPr>
              <a:t>در صورت اقدام دیر هنگام، پیک شدید بوده و تاثیر اقدام انجام شده بسیار کم خواهد بود.</a:t>
            </a:r>
            <a:endParaRPr lang="en-GB" altLang="en-US" sz="1350" b="1" kern="0" dirty="0">
              <a:solidFill>
                <a:prstClr val="black"/>
              </a:solidFill>
              <a:cs typeface="B Nazanin"/>
            </a:endParaRPr>
          </a:p>
        </p:txBody>
      </p:sp>
    </p:spTree>
    <p:extLst>
      <p:ext uri="{BB962C8B-B14F-4D97-AF65-F5344CB8AC3E}">
        <p14:creationId xmlns:p14="http://schemas.microsoft.com/office/powerpoint/2010/main" val="182703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Title 1"/>
          <p:cNvSpPr>
            <a:spLocks noGrp="1"/>
          </p:cNvSpPr>
          <p:nvPr>
            <p:ph type="title"/>
          </p:nvPr>
        </p:nvSpPr>
        <p:spPr>
          <a:xfrm>
            <a:off x="333816" y="245422"/>
            <a:ext cx="8126615" cy="619988"/>
          </a:xfrm>
          <a:solidFill>
            <a:srgbClr val="FFFF00"/>
          </a:solidFill>
        </p:spPr>
        <p:txBody>
          <a:bodyPr/>
          <a:lstStyle/>
          <a:p>
            <a:r>
              <a:rPr lang="ar-SA" altLang="en-US" dirty="0">
                <a:solidFill>
                  <a:schemeClr val="tx1"/>
                </a:solidFill>
                <a:latin typeface="B Nazanin" panose="00000400000000000000" pitchFamily="2" charset="-78"/>
              </a:rPr>
              <a:t>اهداف بررسي همه گيري</a:t>
            </a:r>
            <a:endParaRPr lang="en-US" altLang="en-US" dirty="0">
              <a:solidFill>
                <a:schemeClr val="tx1"/>
              </a:solidFill>
            </a:endParaRPr>
          </a:p>
        </p:txBody>
      </p:sp>
      <p:graphicFrame>
        <p:nvGraphicFramePr>
          <p:cNvPr id="12902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903270"/>
              </p:ext>
            </p:extLst>
          </p:nvPr>
        </p:nvGraphicFramePr>
        <p:xfrm>
          <a:off x="755576" y="1975113"/>
          <a:ext cx="7016824" cy="37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2" imgW="7772400" imgH="4114720" progId="MSGraph.Chart.8">
                  <p:embed followColorScheme="full"/>
                </p:oleObj>
              </mc:Choice>
              <mc:Fallback>
                <p:oleObj name="Chart" r:id="rId2" imgW="7772400" imgH="4114720" progId="MSGraph.Chart.8">
                  <p:embed followColorScheme="full"/>
                  <p:pic>
                    <p:nvPicPr>
                      <p:cNvPr id="12902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975113"/>
                        <a:ext cx="7016824" cy="3716075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19"/>
          <p:cNvSpPr>
            <a:spLocks/>
          </p:cNvSpPr>
          <p:nvPr/>
        </p:nvSpPr>
        <p:spPr bwMode="auto">
          <a:xfrm>
            <a:off x="3354337" y="2420181"/>
            <a:ext cx="3665935" cy="2725435"/>
          </a:xfrm>
          <a:custGeom>
            <a:avLst/>
            <a:gdLst>
              <a:gd name="T0" fmla="*/ 2147483647 w 3079"/>
              <a:gd name="T1" fmla="*/ 2147483647 h 2130"/>
              <a:gd name="T2" fmla="*/ 2147483647 w 3079"/>
              <a:gd name="T3" fmla="*/ 2147483647 h 2130"/>
              <a:gd name="T4" fmla="*/ 2147483647 w 3079"/>
              <a:gd name="T5" fmla="*/ 0 h 2130"/>
              <a:gd name="T6" fmla="*/ 2147483647 w 3079"/>
              <a:gd name="T7" fmla="*/ 2147483647 h 2130"/>
              <a:gd name="T8" fmla="*/ 2147483647 w 3079"/>
              <a:gd name="T9" fmla="*/ 2147483647 h 2130"/>
              <a:gd name="T10" fmla="*/ 2147483647 w 3079"/>
              <a:gd name="T11" fmla="*/ 2147483647 h 2130"/>
              <a:gd name="T12" fmla="*/ 2147483647 w 3079"/>
              <a:gd name="T13" fmla="*/ 2147483647 h 2130"/>
              <a:gd name="T14" fmla="*/ 2147483647 w 3079"/>
              <a:gd name="T15" fmla="*/ 2147483647 h 2130"/>
              <a:gd name="T16" fmla="*/ 2147483647 w 3079"/>
              <a:gd name="T17" fmla="*/ 2147483647 h 2130"/>
              <a:gd name="T18" fmla="*/ 2147483647 w 3079"/>
              <a:gd name="T19" fmla="*/ 2147483647 h 2130"/>
              <a:gd name="T20" fmla="*/ 2147483647 w 3079"/>
              <a:gd name="T21" fmla="*/ 2147483647 h 2130"/>
              <a:gd name="T22" fmla="*/ 2147483647 w 3079"/>
              <a:gd name="T23" fmla="*/ 2147483647 h 2130"/>
              <a:gd name="T24" fmla="*/ 2147483647 w 3079"/>
              <a:gd name="T25" fmla="*/ 2147483647 h 2130"/>
              <a:gd name="T26" fmla="*/ 2147483647 w 3079"/>
              <a:gd name="T27" fmla="*/ 2147483647 h 2130"/>
              <a:gd name="T28" fmla="*/ 2147483647 w 3079"/>
              <a:gd name="T29" fmla="*/ 2147483647 h 2130"/>
              <a:gd name="T30" fmla="*/ 2147483647 w 3079"/>
              <a:gd name="T31" fmla="*/ 2147483647 h 2130"/>
              <a:gd name="T32" fmla="*/ 2147483647 w 3079"/>
              <a:gd name="T33" fmla="*/ 2147483647 h 2130"/>
              <a:gd name="T34" fmla="*/ 2147483647 w 3079"/>
              <a:gd name="T35" fmla="*/ 2147483647 h 2130"/>
              <a:gd name="T36" fmla="*/ 0 w 3079"/>
              <a:gd name="T37" fmla="*/ 2147483647 h 2130"/>
              <a:gd name="T38" fmla="*/ 2147483647 w 3079"/>
              <a:gd name="T39" fmla="*/ 2147483647 h 2130"/>
              <a:gd name="T40" fmla="*/ 2147483647 w 3079"/>
              <a:gd name="T41" fmla="*/ 2147483647 h 21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79"/>
              <a:gd name="T64" fmla="*/ 0 h 2130"/>
              <a:gd name="T65" fmla="*/ 3079 w 3079"/>
              <a:gd name="T66" fmla="*/ 2130 h 21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79" h="2130">
                <a:moveTo>
                  <a:pt x="176" y="1319"/>
                </a:moveTo>
                <a:lnTo>
                  <a:pt x="768" y="96"/>
                </a:lnTo>
                <a:lnTo>
                  <a:pt x="912" y="0"/>
                </a:lnTo>
                <a:lnTo>
                  <a:pt x="1117" y="248"/>
                </a:lnTo>
                <a:lnTo>
                  <a:pt x="1200" y="672"/>
                </a:lnTo>
                <a:lnTo>
                  <a:pt x="1248" y="864"/>
                </a:lnTo>
                <a:lnTo>
                  <a:pt x="1392" y="1152"/>
                </a:lnTo>
                <a:lnTo>
                  <a:pt x="1490" y="1319"/>
                </a:lnTo>
                <a:lnTo>
                  <a:pt x="1636" y="1513"/>
                </a:lnTo>
                <a:lnTo>
                  <a:pt x="1728" y="1680"/>
                </a:lnTo>
                <a:lnTo>
                  <a:pt x="1920" y="1824"/>
                </a:lnTo>
                <a:lnTo>
                  <a:pt x="2009" y="1919"/>
                </a:lnTo>
                <a:lnTo>
                  <a:pt x="2112" y="1968"/>
                </a:lnTo>
                <a:lnTo>
                  <a:pt x="2400" y="2016"/>
                </a:lnTo>
                <a:lnTo>
                  <a:pt x="3079" y="2114"/>
                </a:lnTo>
                <a:lnTo>
                  <a:pt x="695" y="2130"/>
                </a:lnTo>
                <a:lnTo>
                  <a:pt x="322" y="1935"/>
                </a:lnTo>
                <a:lnTo>
                  <a:pt x="160" y="1724"/>
                </a:lnTo>
                <a:lnTo>
                  <a:pt x="0" y="1584"/>
                </a:lnTo>
                <a:lnTo>
                  <a:pt x="306" y="1043"/>
                </a:lnTo>
                <a:lnTo>
                  <a:pt x="176" y="131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ysClr val="windowText" lastClr="000000"/>
            </a:solidFill>
            <a:round/>
            <a:headEnd/>
            <a:tailEnd/>
          </a:ln>
        </p:spPr>
        <p:txBody>
          <a:bodyPr wrap="none" anchor="ctr"/>
          <a:lstStyle/>
          <a:p>
            <a:pPr defTabSz="685800">
              <a:defRPr/>
            </a:pPr>
            <a:endParaRPr lang="en-US" sz="1350" kern="0" dirty="0">
              <a:solidFill>
                <a:prstClr val="black"/>
              </a:solidFill>
              <a:latin typeface="Calibri"/>
              <a:cs typeface="B Nazanin"/>
            </a:endParaRP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1771651" y="1487240"/>
            <a:ext cx="956072" cy="3713410"/>
            <a:chOff x="528" y="712"/>
            <a:chExt cx="803" cy="2936"/>
          </a:xfrm>
        </p:grpSpPr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864" y="1200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528" y="712"/>
              <a:ext cx="803" cy="43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srgbClr val="FFFF66"/>
                  </a:solidFill>
                  <a:cs typeface="B Nazanin"/>
                </a:rPr>
                <a:t>مورد اول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en-GB" altLang="en-US" sz="1500" b="1" kern="0" dirty="0">
                  <a:solidFill>
                    <a:srgbClr val="FFFF66"/>
                  </a:solidFill>
                  <a:cs typeface="B Nazanin"/>
                </a:rPr>
                <a:t>Case</a:t>
              </a:r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1994297" y="2072622"/>
            <a:ext cx="1522809" cy="3128031"/>
            <a:chOff x="1099" y="846"/>
            <a:chExt cx="1279" cy="2754"/>
          </a:xfrm>
        </p:grpSpPr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1632" y="1152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1099" y="846"/>
              <a:ext cx="1279" cy="285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 dirty="0">
                  <a:solidFill>
                    <a:srgbClr val="FFFF66"/>
                  </a:solidFill>
                  <a:cs typeface="B Nazanin"/>
                </a:rPr>
                <a:t>شناسایی موارد دیگر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grpSp>
        <p:nvGrpSpPr>
          <p:cNvPr id="12" name="Group 16"/>
          <p:cNvGrpSpPr>
            <a:grpSpLocks/>
          </p:cNvGrpSpPr>
          <p:nvPr/>
        </p:nvGrpSpPr>
        <p:grpSpPr bwMode="auto">
          <a:xfrm>
            <a:off x="3014663" y="1589293"/>
            <a:ext cx="925116" cy="3136298"/>
            <a:chOff x="3174" y="1100"/>
            <a:chExt cx="777" cy="2500"/>
          </a:xfrm>
        </p:grpSpPr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H="1">
              <a:off x="3648" y="1104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685800">
                <a:defRPr/>
              </a:pPr>
              <a:endParaRPr lang="en-US" sz="1350" kern="0" dirty="0">
                <a:solidFill>
                  <a:prstClr val="black"/>
                </a:solidFill>
                <a:latin typeface="Calibri"/>
                <a:cs typeface="B Nazanin"/>
              </a:endParaRPr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3174" y="1100"/>
              <a:ext cx="777" cy="258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srgbClr val="FFFF66"/>
                  </a:solidFill>
                  <a:cs typeface="B Nazanin"/>
                </a:rPr>
                <a:t>اقدام سریع</a:t>
              </a:r>
              <a:endParaRPr lang="en-GB" altLang="en-US" sz="1500" b="1" kern="0" dirty="0">
                <a:solidFill>
                  <a:srgbClr val="FFFF66"/>
                </a:solidFill>
                <a:cs typeface="B Nazanin"/>
              </a:endParaRPr>
            </a:p>
          </p:txBody>
        </p:sp>
      </p:grp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4508897" y="2395138"/>
            <a:ext cx="3403997" cy="2403080"/>
            <a:chOff x="3792" y="2519"/>
            <a:chExt cx="1715" cy="1081"/>
          </a:xfrm>
        </p:grpSpPr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4080" y="2519"/>
              <a:ext cx="1427" cy="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000">
                  <a:solidFill>
                    <a:srgbClr val="154987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600">
                  <a:solidFill>
                    <a:srgbClr val="154987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154987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54987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154987"/>
                  </a:solidFill>
                  <a:latin typeface="Arial" pitchFamily="34" charset="0"/>
                </a:defRPr>
              </a:lvl9pPr>
            </a:lstStyle>
            <a:p>
              <a:pPr algn="ctr" defTabSz="685800">
                <a:spcBef>
                  <a:spcPct val="0"/>
                </a:spcBef>
                <a:buNone/>
                <a:defRPr/>
              </a:pPr>
              <a:r>
                <a:rPr lang="fa-IR" altLang="en-US" sz="1500" b="1" kern="0">
                  <a:solidFill>
                    <a:prstClr val="black"/>
                  </a:solidFill>
                  <a:cs typeface="B Nazanin"/>
                </a:rPr>
                <a:t>تاثیر اقدام زودهنگام در کاهش اپیدمی (قسمت زرد رنگ ایجاد نمیشود و اپیدمی بسیار کوچک خواهد بود)</a:t>
              </a:r>
              <a:endParaRPr lang="en-GB" altLang="en-US" sz="1500" b="1" kern="0" dirty="0">
                <a:solidFill>
                  <a:prstClr val="black"/>
                </a:solidFill>
                <a:cs typeface="B Nazanin"/>
              </a:endParaRPr>
            </a:p>
          </p:txBody>
        </p:sp>
        <p:grpSp>
          <p:nvGrpSpPr>
            <p:cNvPr id="129035" name="Group 22"/>
            <p:cNvGrpSpPr>
              <a:grpSpLocks/>
            </p:cNvGrpSpPr>
            <p:nvPr/>
          </p:nvGrpSpPr>
          <p:grpSpPr bwMode="auto">
            <a:xfrm>
              <a:off x="3792" y="2862"/>
              <a:ext cx="848" cy="738"/>
              <a:chOff x="3552" y="2814"/>
              <a:chExt cx="848" cy="738"/>
            </a:xfrm>
          </p:grpSpPr>
          <p:sp>
            <p:nvSpPr>
              <p:cNvPr id="18" name="Line 23"/>
              <p:cNvSpPr>
                <a:spLocks noChangeShapeType="1"/>
              </p:cNvSpPr>
              <p:nvPr/>
            </p:nvSpPr>
            <p:spPr bwMode="auto">
              <a:xfrm flipH="1">
                <a:off x="3600" y="2814"/>
                <a:ext cx="800" cy="690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  <a:latin typeface="Calibri"/>
                  <a:cs typeface="B Nazanin"/>
                </a:endParaRPr>
              </a:p>
            </p:txBody>
          </p:sp>
          <p:sp>
            <p:nvSpPr>
              <p:cNvPr id="19" name="Line 24"/>
              <p:cNvSpPr>
                <a:spLocks noChangeShapeType="1"/>
              </p:cNvSpPr>
              <p:nvPr/>
            </p:nvSpPr>
            <p:spPr bwMode="auto">
              <a:xfrm flipH="1" flipV="1">
                <a:off x="3552" y="3120"/>
                <a:ext cx="288" cy="144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  <a:latin typeface="Calibri"/>
                  <a:cs typeface="B Nazanin"/>
                </a:endParaRPr>
              </a:p>
            </p:txBody>
          </p:sp>
          <p:sp>
            <p:nvSpPr>
              <p:cNvPr id="20" name="Line 25"/>
              <p:cNvSpPr>
                <a:spLocks noChangeShapeType="1"/>
              </p:cNvSpPr>
              <p:nvPr/>
            </p:nvSpPr>
            <p:spPr bwMode="auto">
              <a:xfrm flipH="1">
                <a:off x="3840" y="3264"/>
                <a:ext cx="0" cy="288"/>
              </a:xfrm>
              <a:prstGeom prst="line">
                <a:avLst/>
              </a:prstGeom>
              <a:noFill/>
              <a:ln w="38100">
                <a:solidFill>
                  <a:sysClr val="windowText" lastClr="00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  <a:latin typeface="Calibri"/>
                  <a:cs typeface="B Nazani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181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424936" cy="792088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 rtl="1"/>
            <a:r>
              <a:rPr lang="fa-IR" b="1" dirty="0">
                <a:solidFill>
                  <a:schemeClr val="tx1"/>
                </a:solidFill>
                <a:latin typeface="B Nazanin" panose="00000400000000000000" pitchFamily="2" charset="-78"/>
                <a:cs typeface="B Nazanin" panose="00000400000000000000" pitchFamily="2" charset="-78"/>
              </a:rPr>
              <a:t>نظام </a:t>
            </a:r>
            <a:r>
              <a:rPr lang="ar-SA" b="1" dirty="0">
                <a:solidFill>
                  <a:schemeClr val="tx1"/>
                </a:solidFill>
                <a:latin typeface="B Nazanin" panose="00000400000000000000" pitchFamily="2" charset="-78"/>
                <a:cs typeface="B Nazanin" panose="00000400000000000000" pitchFamily="2" charset="-78"/>
              </a:rPr>
              <a:t>مراقبت </a:t>
            </a:r>
            <a:r>
              <a:rPr lang="ar-SA" b="1" dirty="0">
                <a:solidFill>
                  <a:schemeClr val="tx1"/>
                </a:solidFill>
                <a:latin typeface="B Nazanin" panose="00000400000000000000" pitchFamily="2" charset="-78"/>
              </a:rPr>
              <a:t>طغیان بیماریهای منتقله از آب و غذا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5328592"/>
          </a:xfrm>
          <a:solidFill>
            <a:srgbClr val="00B0F0"/>
          </a:solidFill>
        </p:spPr>
        <p:txBody>
          <a:bodyPr>
            <a:noAutofit/>
          </a:bodyPr>
          <a:lstStyle/>
          <a:p>
            <a:pPr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در نظام مراقبت بیماری های واگیر در </a:t>
            </a:r>
            <a:r>
              <a:rPr lang="fa-IR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جمهوری اسلامی ایران :</a:t>
            </a:r>
          </a:p>
          <a:p>
            <a:pPr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طغیان بیماریهای منتقله از آب و غذا در گروه بیماریهای مشمول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گزارش دهی تلفنی و فوری </a:t>
            </a:r>
            <a:r>
              <a:rPr lang="fa-IR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قرار دارد؛</a:t>
            </a:r>
          </a:p>
          <a:p>
            <a:pPr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چنانچه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دو نفر</a:t>
            </a:r>
            <a:r>
              <a:rPr lang="ar-SA" sz="2000" b="1" dirty="0">
                <a:solidFill>
                  <a:srgbClr val="C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یا</a:t>
            </a:r>
            <a:r>
              <a:rPr lang="ar-SA" sz="2000" b="1" dirty="0">
                <a:solidFill>
                  <a:srgbClr val="C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بیشتر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که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از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یک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غذا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یا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آشامیدنی مشترك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استفاده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کرده اند بیمار شده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و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علائم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بالینی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مشترکی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داشته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باشند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به عنوان طغیان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بیماری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منتقله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از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fa-IR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آب و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غذا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بوده و باید به سیستم سلامت گزارش تلفنی فوری گردد</a:t>
            </a:r>
            <a:r>
              <a:rPr lang="fa-IR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؛</a:t>
            </a:r>
          </a:p>
          <a:p>
            <a:pPr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چنانچه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افزایش</a:t>
            </a:r>
            <a:r>
              <a:rPr lang="ar-SA" sz="2000" b="1" dirty="0">
                <a:solidFill>
                  <a:srgbClr val="C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موارد</a:t>
            </a:r>
            <a:r>
              <a:rPr lang="ar-SA" sz="2000" b="1" dirty="0">
                <a:solidFill>
                  <a:srgbClr val="C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بیماریهای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با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علائم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گوارشی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از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قبیل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اسهال،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استفراغ،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تهوع،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دل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درد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و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سایر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علایم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همراه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مشاهده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شود نیز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مراتب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باید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به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صورت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فوری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گزارش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r>
              <a:rPr lang="ar-SA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Mitra" panose="00000400000000000000" pitchFamily="2" charset="-78"/>
              </a:rPr>
              <a:t>شود.</a:t>
            </a:r>
            <a:r>
              <a:rPr lang="ar-SA" sz="2000" b="1" dirty="0">
                <a:solidFill>
                  <a:srgbClr val="000000"/>
                </a:solidFill>
                <a:ea typeface="Times New Roman" panose="02020603050405020304" pitchFamily="18" charset="0"/>
                <a:cs typeface="B Mitra" panose="00000400000000000000" pitchFamily="2" charset="-78"/>
              </a:rPr>
              <a:t> </a:t>
            </a:r>
            <a:endParaRPr lang="fa-IR" sz="2000" b="1" dirty="0">
              <a:solidFill>
                <a:srgbClr val="000000"/>
              </a:solidFill>
              <a:ea typeface="Times New Roman" panose="02020603050405020304" pitchFamily="18" charset="0"/>
              <a:cs typeface="B Mitra" panose="00000400000000000000" pitchFamily="2" charset="-78"/>
            </a:endParaRPr>
          </a:p>
          <a:p>
            <a:pPr rtl="1">
              <a:lnSpc>
                <a:spcPct val="200000"/>
              </a:lnSpc>
            </a:pPr>
            <a:endParaRPr lang="fa-IR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9526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08A4B-2743-48D9-8E9D-047E267B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32656"/>
            <a:ext cx="8064896" cy="840308"/>
          </a:xfrm>
          <a:solidFill>
            <a:srgbClr val="FFFF00"/>
          </a:solidFill>
        </p:spPr>
        <p:txBody>
          <a:bodyPr/>
          <a:lstStyle/>
          <a:p>
            <a:r>
              <a:rPr lang="fa-IR" dirty="0">
                <a:solidFill>
                  <a:schemeClr val="tx1"/>
                </a:solidFill>
              </a:rPr>
              <a:t>مراحل اجرای بررسی طغیان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6480F-5BC1-48B7-8FB6-A60A6F0D5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556792"/>
            <a:ext cx="8640960" cy="4536504"/>
          </a:xfrm>
          <a:solidFill>
            <a:srgbClr val="00B0F0"/>
          </a:solidFill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آماده شدن برای حضور در عرصه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تایید تشخیص همه گیری 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تعیین تعریف بیماری برای امکان شمارش بیماران با استفاده از آن تعریف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جمع آوری داده های بیماران (در قالب شخص، زمان و مکان)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تجزیه و تحلیل داده های جمع آوری شده 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شروع اقدامات کنترلی بر اساس تجزیه و تحلیل داده ها 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ادامه جمع آوری داده ها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تولید فرضیه برای مشخص کردن منابع احتمالی انتقال عفونت 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آزمون فرضیه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ارزیابی اقدامات کنترلی انجام شده </a:t>
            </a:r>
          </a:p>
          <a:p>
            <a:pPr marL="342900" indent="-342900">
              <a:buFont typeface="+mj-lt"/>
              <a:buAutoNum type="arabicPeriod"/>
            </a:pPr>
            <a:r>
              <a:rPr lang="fa-IR" b="1" dirty="0">
                <a:cs typeface="B Mitra" panose="00000400000000000000" pitchFamily="2" charset="-78"/>
              </a:rPr>
              <a:t>گزارش همه اقدامات انجام شده . </a:t>
            </a:r>
          </a:p>
          <a:p>
            <a:pPr algn="r" rtl="1"/>
            <a:endParaRPr lang="fa-IR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2387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" y="2060848"/>
            <a:ext cx="9143999" cy="4320480"/>
          </a:xfrm>
          <a:solidFill>
            <a:srgbClr val="00B0F0"/>
          </a:solidFill>
        </p:spPr>
        <p:txBody>
          <a:bodyPr/>
          <a:lstStyle/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000000"/>
                </a:solidFill>
              </a:rPr>
              <a:t>بررسی </a:t>
            </a:r>
            <a:r>
              <a:rPr lang="fa-IR" b="1" dirty="0" err="1">
                <a:solidFill>
                  <a:srgbClr val="000000"/>
                </a:solidFill>
              </a:rPr>
              <a:t>هاي</a:t>
            </a:r>
            <a:r>
              <a:rPr lang="fa-IR" b="1" dirty="0">
                <a:solidFill>
                  <a:srgbClr val="000000"/>
                </a:solidFill>
              </a:rPr>
              <a:t> </a:t>
            </a:r>
            <a:r>
              <a:rPr lang="fa-IR" b="1" dirty="0" err="1">
                <a:solidFill>
                  <a:srgbClr val="000000"/>
                </a:solidFill>
              </a:rPr>
              <a:t>اپيدميولوژي</a:t>
            </a:r>
            <a:endParaRPr lang="fa-IR" b="1" dirty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000000"/>
                </a:solidFill>
              </a:rPr>
              <a:t>بررسی </a:t>
            </a:r>
            <a:r>
              <a:rPr lang="fa-IR" b="1" dirty="0" err="1">
                <a:solidFill>
                  <a:srgbClr val="000000"/>
                </a:solidFill>
              </a:rPr>
              <a:t>هاي</a:t>
            </a:r>
            <a:r>
              <a:rPr lang="fa-IR" b="1" dirty="0">
                <a:solidFill>
                  <a:srgbClr val="000000"/>
                </a:solidFill>
              </a:rPr>
              <a:t> محیطی و مواد </a:t>
            </a:r>
            <a:r>
              <a:rPr lang="fa-IR" b="1" dirty="0" err="1">
                <a:solidFill>
                  <a:srgbClr val="000000"/>
                </a:solidFill>
              </a:rPr>
              <a:t>غذايي</a:t>
            </a:r>
            <a:endParaRPr lang="fa-IR" b="1" dirty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000000"/>
                </a:solidFill>
              </a:rPr>
              <a:t>بررسی </a:t>
            </a:r>
            <a:r>
              <a:rPr lang="fa-IR" b="1" dirty="0" err="1">
                <a:solidFill>
                  <a:srgbClr val="000000"/>
                </a:solidFill>
              </a:rPr>
              <a:t>هاي</a:t>
            </a:r>
            <a:r>
              <a:rPr lang="fa-IR" b="1" dirty="0">
                <a:solidFill>
                  <a:srgbClr val="000000"/>
                </a:solidFill>
              </a:rPr>
              <a:t> آزمایشگاهی</a:t>
            </a:r>
            <a:endParaRPr lang="en-US" b="1" dirty="0">
              <a:solidFill>
                <a:srgbClr val="000000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2172" y="124926"/>
            <a:ext cx="8618300" cy="132556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fa-IR" sz="3000" dirty="0" err="1">
                <a:solidFill>
                  <a:schemeClr val="tx1"/>
                </a:solidFill>
                <a:latin typeface="B Nazanin" panose="00000400000000000000" pitchFamily="2" charset="-78"/>
              </a:rPr>
              <a:t>يك</a:t>
            </a:r>
            <a:r>
              <a:rPr lang="fa-IR" sz="3000" dirty="0">
                <a:solidFill>
                  <a:schemeClr val="tx1"/>
                </a:solidFill>
                <a:latin typeface="B Nazanin" panose="00000400000000000000" pitchFamily="2" charset="-78"/>
              </a:rPr>
              <a:t> بررسی کامل  طغیان  </a:t>
            </a:r>
            <a:r>
              <a:rPr lang="fa-IR" sz="3000" dirty="0" err="1">
                <a:solidFill>
                  <a:schemeClr val="tx1"/>
                </a:solidFill>
                <a:latin typeface="B Nazanin" panose="00000400000000000000" pitchFamily="2" charset="-78"/>
              </a:rPr>
              <a:t>بيماري</a:t>
            </a:r>
            <a:r>
              <a:rPr lang="fa-IR" sz="3000" dirty="0">
                <a:solidFill>
                  <a:schemeClr val="tx1"/>
                </a:solidFill>
                <a:latin typeface="B Nazanin" panose="00000400000000000000" pitchFamily="2" charset="-78"/>
              </a:rPr>
              <a:t> منتقله از</a:t>
            </a:r>
            <a:r>
              <a:rPr lang="en-US" sz="3000" dirty="0">
                <a:solidFill>
                  <a:schemeClr val="tx1"/>
                </a:solidFill>
                <a:latin typeface="B Nazanin" panose="00000400000000000000" pitchFamily="2" charset="-78"/>
              </a:rPr>
              <a:t> </a:t>
            </a:r>
            <a:r>
              <a:rPr lang="fa-IR" sz="3000" dirty="0">
                <a:solidFill>
                  <a:schemeClr val="tx1"/>
                </a:solidFill>
                <a:latin typeface="B Nazanin" panose="00000400000000000000" pitchFamily="2" charset="-78"/>
              </a:rPr>
              <a:t> آب و غذا شامل موارد زير خواهد بود:</a:t>
            </a:r>
            <a:endParaRPr lang="en-US" sz="3000" dirty="0">
              <a:solidFill>
                <a:schemeClr val="tx1"/>
              </a:solidFill>
              <a:latin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905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1">
      <a:majorFont>
        <a:latin typeface="Calibri Light"/>
        <a:ea typeface=""/>
        <a:cs typeface="B Nazanin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1">
      <a:majorFont>
        <a:latin typeface="Calibri Light"/>
        <a:ea typeface=""/>
        <a:cs typeface="B Nazanin"/>
      </a:majorFont>
      <a:minorFont>
        <a:latin typeface="Calibri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4371</TotalTime>
  <Words>1975</Words>
  <Application>Microsoft Office PowerPoint</Application>
  <PresentationFormat>On-screen Show (4:3)</PresentationFormat>
  <Paragraphs>1144</Paragraphs>
  <Slides>33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52" baseType="lpstr">
      <vt:lpstr>2Lotus</vt:lpstr>
      <vt:lpstr>Arial</vt:lpstr>
      <vt:lpstr>Arial Black</vt:lpstr>
      <vt:lpstr>B Mitra</vt:lpstr>
      <vt:lpstr>B Nazanin</vt:lpstr>
      <vt:lpstr>B Titr</vt:lpstr>
      <vt:lpstr>Calibri</vt:lpstr>
      <vt:lpstr>Calibri Light</vt:lpstr>
      <vt:lpstr>IranNastaliq</vt:lpstr>
      <vt:lpstr>Times New Roman</vt:lpstr>
      <vt:lpstr>Verdana</vt:lpstr>
      <vt:lpstr>Wingdings</vt:lpstr>
      <vt:lpstr>Office Theme</vt:lpstr>
      <vt:lpstr>1_Office Theme</vt:lpstr>
      <vt:lpstr>4_Office Theme</vt:lpstr>
      <vt:lpstr>5_Office Theme</vt:lpstr>
      <vt:lpstr>6_Office Theme</vt:lpstr>
      <vt:lpstr>7_Office Theme</vt:lpstr>
      <vt:lpstr>Chart</vt:lpstr>
      <vt:lpstr>PowerPoint Presentation</vt:lpstr>
      <vt:lpstr>دانشگاه علوم پزشکی کردستان  معاونت امور بهداشتی  گروه پیشگیری و مبارزه با بیماریها   گزارش بیماریهای منتقله از آب و غذا  کارگاه بیماریهای منتقله از راه آب و غذا   1405/3/12</vt:lpstr>
      <vt:lpstr>جدول تعداد موارد بیماریهای منتقله به تفکیک شهرستان در سال 1404 </vt:lpstr>
      <vt:lpstr>اهداف بررسي طغیان بیماریهای منتقله از آب و غذا </vt:lpstr>
      <vt:lpstr>اهداف بررسي همه گيري</vt:lpstr>
      <vt:lpstr>اهداف بررسي همه گيري</vt:lpstr>
      <vt:lpstr>نظام مراقبت طغیان بیماریهای منتقله از آب و غذا </vt:lpstr>
      <vt:lpstr>مراحل اجرای بررسی طغیان</vt:lpstr>
      <vt:lpstr>يك بررسی کامل  طغیان  بيماري منتقله از  آب و غذا شامل موارد زير خواهد بود:</vt:lpstr>
      <vt:lpstr>تعداد طغیان بیماریهای  منتقله  از آب و غذا در هر یک از دانشگاه های علوم پزشکی کشور- سال 1404</vt:lpstr>
      <vt:lpstr>نمودار روند بروز طغیان در استان طی سالهای 1394 لغایت 1404</vt:lpstr>
      <vt:lpstr>روند تعداد طغیان در استان طی سالهای 1394 لغایت1404</vt:lpstr>
      <vt:lpstr>نمودار فراوانی نسبی طغیان بیماریهای منتقله  براساس منطقه در سال 1404 </vt:lpstr>
      <vt:lpstr>نمودار فراوانی نسبی منبع طغیان بیماریهای منتقله در سال 1404 </vt:lpstr>
      <vt:lpstr>نمودار درصد  طغیانها بر حسب  محل وقوع در استان کردستان در سال 1404</vt:lpstr>
      <vt:lpstr>بروز دیسانتری(به ازاء 100000 نفر)در هر یک از دانشگاه های علوم پزشکی کشور- سال 1404</vt:lpstr>
      <vt:lpstr>نمودار روند بروز اسهال خونی در استان کردستان طی سالهای 1395 لغایت 1404</vt:lpstr>
      <vt:lpstr>بروز (درصدهزارنفر) موارد دیسانتری به تفکیک شهرستان طی سالهای 1404-1394</vt:lpstr>
      <vt:lpstr>نمودار توزیع سنی موارد دیسانتری گزارش شده در استان- سال 1403</vt:lpstr>
      <vt:lpstr>نمودار  فراوانی نسبی موارد دیسانتری به تفکیک گروههای سنی استان- 1404</vt:lpstr>
      <vt:lpstr>فراوانی نسبی موارد دیسانتری به تفکیک محل سکونت در سال 1404</vt:lpstr>
      <vt:lpstr>فراوانی نسبی موارد دیسانتری به تفکیک جنس در سال 1404</vt:lpstr>
      <vt:lpstr>نمودار فراوانی نسبی موارد دیسانتری باکتریایی و انگلی در کشور  در سال 1403</vt:lpstr>
      <vt:lpstr>PowerPoint Presentation</vt:lpstr>
      <vt:lpstr>تعاریف موارد بیماری در برنامه کشوری مراقبت تیفوئید</vt:lpstr>
      <vt:lpstr>مجموع تعداد موارد مشکوک، محتمل و قطعی تیفوئید گزارش شده از  هریک از دانشگاه های علوم پزشکی کشور ،سال 1404</vt:lpstr>
      <vt:lpstr>PowerPoint Presentation</vt:lpstr>
      <vt:lpstr>PowerPoint Presentation</vt:lpstr>
      <vt:lpstr>جدول موارد اسهال آبکی به تفکیک شهرستان در سال 1404</vt:lpstr>
      <vt:lpstr>جدول موارد نمونه گیری التور به تفکیک شهرستان در سال 1404</vt:lpstr>
      <vt:lpstr>جدول نمونه گیری التور به تفکیک شهرستان در سال 1404</vt:lpstr>
      <vt:lpstr>توزیع استانی موارد وبا در کشور- سال 1402</vt:lpstr>
      <vt:lpstr>تعداد موارد بیماری وبا  در کشور   1403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کمیته دانشگاهی بیماریهای اسهالی با تاکید بر التور</dc:title>
  <dc:creator>8513</dc:creator>
  <cp:lastModifiedBy>Seven</cp:lastModifiedBy>
  <cp:revision>459</cp:revision>
  <dcterms:created xsi:type="dcterms:W3CDTF">2019-06-25T03:28:35Z</dcterms:created>
  <dcterms:modified xsi:type="dcterms:W3CDTF">2026-07-26T20:00:33Z</dcterms:modified>
</cp:coreProperties>
</file>